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20"/>
  </p:notesMasterIdLst>
  <p:handoutMasterIdLst>
    <p:handoutMasterId r:id="rId21"/>
  </p:handoutMasterIdLst>
  <p:sldIdLst>
    <p:sldId id="256" r:id="rId2"/>
    <p:sldId id="262" r:id="rId3"/>
    <p:sldId id="264" r:id="rId4"/>
    <p:sldId id="270" r:id="rId5"/>
    <p:sldId id="336" r:id="rId6"/>
    <p:sldId id="337" r:id="rId7"/>
    <p:sldId id="328" r:id="rId8"/>
    <p:sldId id="339" r:id="rId9"/>
    <p:sldId id="338" r:id="rId10"/>
    <p:sldId id="324" r:id="rId11"/>
    <p:sldId id="340" r:id="rId12"/>
    <p:sldId id="341" r:id="rId13"/>
    <p:sldId id="342" r:id="rId14"/>
    <p:sldId id="315" r:id="rId15"/>
    <p:sldId id="343" r:id="rId16"/>
    <p:sldId id="314" r:id="rId17"/>
    <p:sldId id="335" r:id="rId18"/>
    <p:sldId id="260" r:id="rId19"/>
  </p:sldIdLst>
  <p:sldSz cx="12192000" cy="6858000"/>
  <p:notesSz cx="6858000" cy="9144000"/>
  <p:embeddedFontLst>
    <p:embeddedFont>
      <p:font typeface="D2Coding" panose="020B0609020101020101" pitchFamily="49" charset="-127"/>
      <p:regular r:id="rId22"/>
      <p:bold r:id="rId23"/>
    </p:embeddedFont>
    <p:embeddedFont>
      <p:font typeface="Calibri" panose="020F0502020204030204" pitchFamily="34" charset="0"/>
      <p:regular r:id="rId24"/>
      <p:bold r:id="rId25"/>
      <p:italic r:id="rId26"/>
      <p:boldItalic r:id="rId27"/>
    </p:embeddedFont>
    <p:embeddedFont>
      <p:font typeface="NanumGothic" panose="020D0604000000000000" pitchFamily="50" charset="-127"/>
      <p:regular r:id="rId28"/>
      <p:bold r:id="rId29"/>
    </p:embeddedFont>
    <p:embeddedFont>
      <p:font typeface="맑은 고딕" panose="020B0503020000020004" pitchFamily="50" charset="-127"/>
      <p:regular r:id="rId30"/>
      <p:bold r:id="rId3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" id="{0FF665E2-6941-4EA1-8649-FF6245B58497}">
          <p14:sldIdLst>
            <p14:sldId id="256"/>
            <p14:sldId id="262"/>
            <p14:sldId id="264"/>
            <p14:sldId id="270"/>
          </p14:sldIdLst>
        </p14:section>
        <p14:section name="Dependency" id="{369A38A8-C63E-4024-A175-FFBC5421CE3C}">
          <p14:sldIdLst>
            <p14:sldId id="336"/>
            <p14:sldId id="337"/>
            <p14:sldId id="328"/>
            <p14:sldId id="339"/>
            <p14:sldId id="338"/>
            <p14:sldId id="324"/>
            <p14:sldId id="340"/>
            <p14:sldId id="341"/>
            <p14:sldId id="342"/>
            <p14:sldId id="315"/>
            <p14:sldId id="343"/>
            <p14:sldId id="314"/>
          </p14:sldIdLst>
        </p14:section>
        <p14:section name="Conclusion" id="{4691257A-FB77-4C30-8690-DE471F6330C4}">
          <p14:sldIdLst>
            <p14:sldId id="335"/>
            <p14:sldId id="260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42359"/>
    <a:srgbClr val="252526"/>
    <a:srgbClr val="007ACC"/>
    <a:srgbClr val="68217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154" autoAdjust="0"/>
    <p:restoredTop sz="75769" autoAdjust="0"/>
  </p:normalViewPr>
  <p:slideViewPr>
    <p:cSldViewPr snapToGrid="0">
      <p:cViewPr varScale="1">
        <p:scale>
          <a:sx n="63" d="100"/>
          <a:sy n="63" d="100"/>
        </p:scale>
        <p:origin x="1174" y="19"/>
      </p:cViewPr>
      <p:guideLst>
        <p:guide orient="horz" pos="2160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66" d="100"/>
          <a:sy n="66" d="100"/>
        </p:scale>
        <p:origin x="3066" y="8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5.fntdata"/><Relationship Id="rId3" Type="http://schemas.openxmlformats.org/officeDocument/2006/relationships/slide" Target="slides/slide2.xml"/><Relationship Id="rId21" Type="http://schemas.openxmlformats.org/officeDocument/2006/relationships/handoutMaster" Target="handoutMasters/handoutMaster1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4.fntdata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29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3.fntdata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2.fntdata"/><Relationship Id="rId28" Type="http://schemas.openxmlformats.org/officeDocument/2006/relationships/font" Target="fonts/font7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10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1.fntdata"/><Relationship Id="rId27" Type="http://schemas.openxmlformats.org/officeDocument/2006/relationships/font" Target="fonts/font6.fntdata"/><Relationship Id="rId30" Type="http://schemas.openxmlformats.org/officeDocument/2006/relationships/font" Target="fonts/font9.fntdata"/><Relationship Id="rId35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73BD212-AA7D-4887-BDBE-C8634B49FCF7}" type="datetimeFigureOut">
              <a:rPr lang="en-US" smtClean="0"/>
              <a:t>11/12/2016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2D58619-1AEC-4DCF-AB47-EFF584B1E1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955424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jpg>
</file>

<file path=ppt/media/image10.png>
</file>

<file path=ppt/media/image11.jpeg>
</file>

<file path=ppt/media/image2.jpg>
</file>

<file path=ppt/media/image3.png>
</file>

<file path=ppt/media/image4.png>
</file>

<file path=ppt/media/image5.jpeg>
</file>

<file path=ppt/media/image6.pn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A9EADA7-78E1-4FDB-9368-8EB6995EFCC0}" type="datetimeFigureOut">
              <a:rPr lang="en-US" smtClean="0"/>
              <a:t>11/12/2016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19D2F6F-6F93-4678-921F-77810497FAB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6662031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안녕하세요</a:t>
            </a:r>
            <a:r>
              <a:rPr lang="en-US" altLang="ko-KR" dirty="0"/>
              <a:t>, </a:t>
            </a:r>
            <a:r>
              <a:rPr lang="ko-KR" altLang="en-US" dirty="0"/>
              <a:t>여러분</a:t>
            </a:r>
            <a:r>
              <a:rPr lang="en-US" altLang="ko-KR" baseline="0" dirty="0"/>
              <a:t> :)</a:t>
            </a:r>
            <a:endParaRPr lang="en-US" altLang="ko-KR" dirty="0"/>
          </a:p>
          <a:p>
            <a:r>
              <a:rPr lang="ko-KR" altLang="en-US" dirty="0"/>
              <a:t>디자인 패턴 스터디</a:t>
            </a:r>
            <a:r>
              <a:rPr lang="en-US" altLang="ko-KR" dirty="0"/>
              <a:t>, 8</a:t>
            </a:r>
            <a:r>
              <a:rPr lang="ko-KR" altLang="en-US" dirty="0"/>
              <a:t>주차 발표</a:t>
            </a:r>
            <a:endParaRPr lang="en-US" altLang="ko-KR" dirty="0"/>
          </a:p>
          <a:p>
            <a:r>
              <a:rPr lang="en-US" dirty="0"/>
              <a:t>C++ Korea</a:t>
            </a:r>
            <a:r>
              <a:rPr lang="ko-KR" altLang="en-US" dirty="0"/>
              <a:t>의 </a:t>
            </a:r>
            <a:r>
              <a:rPr lang="ko-KR" altLang="en-US" baseline="0" dirty="0"/>
              <a:t> 박동하 입니다</a:t>
            </a:r>
            <a:r>
              <a:rPr lang="en-US" altLang="ko-KR" baseline="0" dirty="0"/>
              <a:t>.</a:t>
            </a:r>
          </a:p>
          <a:p>
            <a:endParaRPr lang="en-US" altLang="ko-KR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19D2F6F-6F93-4678-921F-77810497FAB1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2892946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19D2F6F-6F93-4678-921F-77810497FAB1}" type="slidenum">
              <a:rPr lang="en-US" smtClean="0"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8405766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19D2F6F-6F93-4678-921F-77810497FAB1}" type="slidenum">
              <a:rPr lang="en-US" smtClean="0"/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350897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뭐</a:t>
            </a:r>
            <a:r>
              <a:rPr lang="en-US" altLang="ko-KR" dirty="0"/>
              <a:t>, </a:t>
            </a:r>
            <a:r>
              <a:rPr lang="ko-KR" altLang="en-US" dirty="0"/>
              <a:t>새삼스럽게</a:t>
            </a:r>
            <a:r>
              <a:rPr lang="en-US" altLang="ko-KR" dirty="0"/>
              <a:t>…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19D2F6F-6F93-4678-921F-77810497FAB1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1444556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오늘의 고민도 똑같습니다</a:t>
            </a:r>
            <a:r>
              <a:rPr lang="en-US" altLang="ko-KR" dirty="0"/>
              <a:t>. </a:t>
            </a:r>
            <a:r>
              <a:rPr lang="ko-KR" altLang="en-US" dirty="0"/>
              <a:t>사실</a:t>
            </a:r>
            <a:r>
              <a:rPr lang="en-US" altLang="ko-KR" dirty="0"/>
              <a:t>, </a:t>
            </a:r>
            <a:r>
              <a:rPr lang="ko-KR" altLang="en-US" dirty="0"/>
              <a:t>크게 바뀐 것이 없죠</a:t>
            </a:r>
            <a:r>
              <a:rPr lang="en-US" altLang="ko-KR" dirty="0"/>
              <a:t>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19D2F6F-6F93-4678-921F-77810497FAB1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283644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오늘은 의존성입니다</a:t>
            </a:r>
            <a:r>
              <a:rPr lang="en-US" altLang="ko-KR" dirty="0"/>
              <a:t>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19D2F6F-6F93-4678-921F-77810497FAB1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8716322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19D2F6F-6F93-4678-921F-77810497FAB1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620059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baseline="0" dirty="0"/>
          </a:p>
          <a:p>
            <a:r>
              <a:rPr lang="ko-KR" altLang="en-US" baseline="0" dirty="0"/>
              <a:t>때로는 설계가 바뀌기도 합니다</a:t>
            </a:r>
            <a:r>
              <a:rPr lang="en-US" altLang="ko-KR" baseline="0" dirty="0"/>
              <a:t>.</a:t>
            </a:r>
          </a:p>
          <a:p>
            <a:r>
              <a:rPr lang="ko-KR" altLang="en-US" baseline="0" dirty="0"/>
              <a:t>기능</a:t>
            </a:r>
            <a:r>
              <a:rPr lang="en-US" altLang="ko-KR" baseline="0" dirty="0"/>
              <a:t>(Feature),</a:t>
            </a:r>
            <a:r>
              <a:rPr lang="ko-KR" altLang="en-US" baseline="0" dirty="0"/>
              <a:t> 컨텐츠</a:t>
            </a:r>
            <a:endParaRPr lang="en-US" altLang="ko-KR" baseline="0" dirty="0"/>
          </a:p>
          <a:p>
            <a:r>
              <a:rPr lang="ko-KR" altLang="en-US" baseline="0" dirty="0"/>
              <a:t>성능</a:t>
            </a:r>
            <a:r>
              <a:rPr lang="en-US" altLang="ko-KR" baseline="0" dirty="0"/>
              <a:t>(Performance), </a:t>
            </a:r>
            <a:r>
              <a:rPr lang="ko-KR" altLang="en-US" baseline="0" dirty="0"/>
              <a:t>안정화</a:t>
            </a:r>
            <a:r>
              <a:rPr lang="en-US" altLang="ko-KR" baseline="0" dirty="0"/>
              <a:t> </a:t>
            </a:r>
            <a:r>
              <a:rPr lang="ko-KR" altLang="en-US" baseline="0" dirty="0"/>
              <a:t>때문에</a:t>
            </a:r>
            <a:r>
              <a:rPr lang="en-US" altLang="ko-KR" baseline="0" dirty="0"/>
              <a:t>.</a:t>
            </a:r>
          </a:p>
          <a:p>
            <a:endParaRPr lang="en-US" altLang="ko-KR" baseline="0" dirty="0"/>
          </a:p>
          <a:p>
            <a:r>
              <a:rPr lang="ko-KR" altLang="en-US" baseline="0" dirty="0"/>
              <a:t>바꾸고 싶은데 </a:t>
            </a:r>
            <a:r>
              <a:rPr lang="ko-KR" altLang="en-US" baseline="0" dirty="0" err="1"/>
              <a:t>바꿀수가</a:t>
            </a:r>
            <a:r>
              <a:rPr lang="ko-KR" altLang="en-US" baseline="0" dirty="0"/>
              <a:t> </a:t>
            </a:r>
            <a:r>
              <a:rPr lang="ko-KR" altLang="en-US" baseline="0" dirty="0" err="1"/>
              <a:t>없긔</a:t>
            </a:r>
            <a:r>
              <a:rPr lang="en-US" altLang="ko-KR" baseline="0" dirty="0"/>
              <a:t>…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19D2F6F-6F93-4678-921F-77810497FAB1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1751452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전혀 반갑지 않군요</a:t>
            </a:r>
            <a:r>
              <a:rPr lang="en-US" altLang="ko-KR" dirty="0"/>
              <a:t>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19D2F6F-6F93-4678-921F-77810497FAB1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4979556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19D2F6F-6F93-4678-921F-77810497FAB1}" type="slidenum">
              <a:rPr lang="en-US" smtClean="0"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8572043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19D2F6F-6F93-4678-921F-77810497FAB1}" type="slidenum">
              <a:rPr lang="en-US" smtClean="0"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0790610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5615353" y="0"/>
            <a:ext cx="6576647" cy="6858000"/>
          </a:xfrm>
          <a:prstGeom prst="rect">
            <a:avLst/>
          </a:prstGeom>
          <a:solidFill>
            <a:schemeClr val="accent6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Title 1"/>
          <p:cNvSpPr>
            <a:spLocks noGrp="1"/>
          </p:cNvSpPr>
          <p:nvPr>
            <p:ph type="ctrTitle" hasCustomPrompt="1"/>
          </p:nvPr>
        </p:nvSpPr>
        <p:spPr>
          <a:xfrm>
            <a:off x="6075365" y="1933206"/>
            <a:ext cx="5656622" cy="1495794"/>
          </a:xfrm>
        </p:spPr>
        <p:txBody>
          <a:bodyPr anchor="b">
            <a:noAutofit/>
          </a:bodyPr>
          <a:lstStyle>
            <a:lvl1pPr algn="l">
              <a:defRPr sz="54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Master title style</a:t>
            </a:r>
          </a:p>
        </p:txBody>
      </p:sp>
      <p:sp>
        <p:nvSpPr>
          <p:cNvPr id="11" name="Subtitle 2"/>
          <p:cNvSpPr>
            <a:spLocks noGrp="1"/>
          </p:cNvSpPr>
          <p:nvPr>
            <p:ph type="subTitle" idx="1"/>
          </p:nvPr>
        </p:nvSpPr>
        <p:spPr>
          <a:xfrm>
            <a:off x="6075365" y="4458834"/>
            <a:ext cx="5656622" cy="1179286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bg1">
                    <a:lumMod val="8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13" name="Rounded Rectangle 18"/>
          <p:cNvSpPr/>
          <p:nvPr userDrawn="1"/>
        </p:nvSpPr>
        <p:spPr>
          <a:xfrm>
            <a:off x="11517287" y="6400800"/>
            <a:ext cx="914400" cy="914400"/>
          </a:xfrm>
          <a:prstGeom prst="roundRect">
            <a:avLst/>
          </a:prstGeom>
          <a:noFill/>
          <a:ln w="38100">
            <a:solidFill>
              <a:schemeClr val="accent6">
                <a:lumMod val="20000"/>
                <a:lumOff val="80000"/>
                <a:alpha val="15000"/>
              </a:schemeClr>
            </a:solidFill>
          </a:ln>
          <a:effectLst>
            <a:glow>
              <a:schemeClr val="accent1">
                <a:alpha val="40000"/>
              </a:schemeClr>
            </a:glow>
            <a:reflection endPos="0" dist="50800" dir="5400000" sy="-100000" algn="bl" rotWithShape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Rounded Rectangle 18"/>
          <p:cNvSpPr/>
          <p:nvPr userDrawn="1"/>
        </p:nvSpPr>
        <p:spPr>
          <a:xfrm>
            <a:off x="6818287" y="5409860"/>
            <a:ext cx="914400" cy="914400"/>
          </a:xfrm>
          <a:prstGeom prst="roundRect">
            <a:avLst/>
          </a:prstGeom>
          <a:noFill/>
          <a:ln w="38100">
            <a:solidFill>
              <a:schemeClr val="accent6">
                <a:lumMod val="20000"/>
                <a:lumOff val="80000"/>
                <a:alpha val="15000"/>
              </a:schemeClr>
            </a:solidFill>
          </a:ln>
          <a:effectLst>
            <a:glow>
              <a:schemeClr val="accent1">
                <a:alpha val="40000"/>
              </a:schemeClr>
            </a:glow>
            <a:reflection endPos="0" dist="50800" dir="5400000" sy="-100000" algn="bl" rotWithShape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Rounded Rectangle 19"/>
          <p:cNvSpPr/>
          <p:nvPr userDrawn="1"/>
        </p:nvSpPr>
        <p:spPr>
          <a:xfrm>
            <a:off x="7631430" y="5318080"/>
            <a:ext cx="548640" cy="548640"/>
          </a:xfrm>
          <a:prstGeom prst="roundRect">
            <a:avLst/>
          </a:prstGeom>
          <a:noFill/>
          <a:ln w="28575">
            <a:solidFill>
              <a:schemeClr val="accent6">
                <a:lumMod val="20000"/>
                <a:lumOff val="80000"/>
                <a:alpha val="15000"/>
              </a:schemeClr>
            </a:solidFill>
          </a:ln>
          <a:effectLst>
            <a:glow>
              <a:schemeClr val="accent1">
                <a:alpha val="40000"/>
              </a:schemeClr>
            </a:glow>
            <a:reflection endPos="0" dist="50800" dir="5400000" sy="-100000" algn="bl" rotWithShape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Rounded Rectangle 20"/>
          <p:cNvSpPr/>
          <p:nvPr userDrawn="1"/>
        </p:nvSpPr>
        <p:spPr>
          <a:xfrm>
            <a:off x="7732687" y="-458901"/>
            <a:ext cx="914400" cy="917802"/>
          </a:xfrm>
          <a:prstGeom prst="roundRect">
            <a:avLst/>
          </a:prstGeom>
          <a:noFill/>
          <a:ln w="38100">
            <a:solidFill>
              <a:schemeClr val="accent6">
                <a:lumMod val="20000"/>
                <a:lumOff val="80000"/>
                <a:alpha val="15000"/>
              </a:schemeClr>
            </a:solidFill>
          </a:ln>
          <a:effectLst>
            <a:glow>
              <a:schemeClr val="accent1">
                <a:alpha val="40000"/>
              </a:schemeClr>
            </a:glow>
            <a:reflection endPos="0" dist="50800" dir="5400000" sy="-100000" algn="bl" rotWithShape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Rounded Rectangle 20"/>
          <p:cNvSpPr/>
          <p:nvPr userDrawn="1"/>
        </p:nvSpPr>
        <p:spPr>
          <a:xfrm>
            <a:off x="9410700" y="2970099"/>
            <a:ext cx="914400" cy="917802"/>
          </a:xfrm>
          <a:prstGeom prst="roundRect">
            <a:avLst/>
          </a:prstGeom>
          <a:noFill/>
          <a:ln w="38100">
            <a:solidFill>
              <a:schemeClr val="accent6">
                <a:lumMod val="20000"/>
                <a:lumOff val="80000"/>
                <a:alpha val="15000"/>
              </a:schemeClr>
            </a:solidFill>
          </a:ln>
          <a:effectLst>
            <a:glow>
              <a:schemeClr val="accent1">
                <a:alpha val="40000"/>
              </a:schemeClr>
            </a:glow>
            <a:reflection endPos="0" dist="50800" dir="5400000" sy="-100000" algn="bl" rotWithShape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Rounded Rectangle 21"/>
          <p:cNvSpPr/>
          <p:nvPr userDrawn="1"/>
        </p:nvSpPr>
        <p:spPr>
          <a:xfrm>
            <a:off x="11077341" y="880796"/>
            <a:ext cx="548640" cy="548640"/>
          </a:xfrm>
          <a:prstGeom prst="roundRect">
            <a:avLst/>
          </a:prstGeom>
          <a:noFill/>
          <a:ln w="25400">
            <a:solidFill>
              <a:schemeClr val="accent6">
                <a:lumMod val="20000"/>
                <a:lumOff val="80000"/>
                <a:alpha val="15000"/>
              </a:schemeClr>
            </a:solidFill>
          </a:ln>
          <a:effectLst>
            <a:glow>
              <a:schemeClr val="accent1">
                <a:alpha val="40000"/>
              </a:schemeClr>
            </a:glow>
            <a:reflection endPos="0" dist="50800" dir="5400000" sy="-100000" algn="bl" rotWithShape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9" name="Rounded Rectangle 21"/>
          <p:cNvSpPr/>
          <p:nvPr userDrawn="1"/>
        </p:nvSpPr>
        <p:spPr>
          <a:xfrm>
            <a:off x="6391041" y="1658886"/>
            <a:ext cx="548640" cy="548640"/>
          </a:xfrm>
          <a:prstGeom prst="roundRect">
            <a:avLst/>
          </a:prstGeom>
          <a:noFill/>
          <a:ln w="25400">
            <a:solidFill>
              <a:schemeClr val="accent6">
                <a:lumMod val="20000"/>
                <a:lumOff val="80000"/>
                <a:alpha val="15000"/>
              </a:schemeClr>
            </a:solidFill>
          </a:ln>
          <a:effectLst>
            <a:glow>
              <a:schemeClr val="accent1">
                <a:alpha val="40000"/>
              </a:schemeClr>
            </a:glow>
            <a:reflection endPos="0" dist="50800" dir="5400000" sy="-100000" algn="bl" rotWithShape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0282739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wipe/>
      </p:transition>
    </mc:Choice>
    <mc:Fallback xmlns="">
      <p:transition>
        <p:wip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5990" y="421888"/>
            <a:ext cx="3095513" cy="1575878"/>
          </a:xfrm>
        </p:spPr>
        <p:txBody>
          <a:bodyPr anchor="t"/>
          <a:lstStyle>
            <a:lvl1pPr>
              <a:defRPr sz="3200">
                <a:solidFill>
                  <a:schemeClr val="accent6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65991" y="2361124"/>
            <a:ext cx="3095512" cy="4173220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13" name="Straight Connector 12"/>
          <p:cNvCxnSpPr/>
          <p:nvPr userDrawn="1"/>
        </p:nvCxnSpPr>
        <p:spPr>
          <a:xfrm>
            <a:off x="3679581" y="6534344"/>
            <a:ext cx="7991719" cy="0"/>
          </a:xfrm>
          <a:prstGeom prst="line">
            <a:avLst/>
          </a:prstGeom>
          <a:ln w="127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 userDrawn="1"/>
        </p:nvCxnSpPr>
        <p:spPr>
          <a:xfrm>
            <a:off x="465990" y="2164439"/>
            <a:ext cx="3095513" cy="0"/>
          </a:xfrm>
          <a:prstGeom prst="line">
            <a:avLst/>
          </a:prstGeom>
          <a:ln w="127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tangle 9"/>
          <p:cNvSpPr/>
          <p:nvPr userDrawn="1"/>
        </p:nvSpPr>
        <p:spPr>
          <a:xfrm>
            <a:off x="0" y="-1"/>
            <a:ext cx="307731" cy="6857999"/>
          </a:xfrm>
          <a:prstGeom prst="rect">
            <a:avLst/>
          </a:prstGeom>
          <a:solidFill>
            <a:schemeClr val="accent6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idx="1"/>
          </p:nvPr>
        </p:nvSpPr>
        <p:spPr>
          <a:xfrm>
            <a:off x="3679581" y="421888"/>
            <a:ext cx="7991719" cy="5959034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8598418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wipe/>
      </p:transition>
    </mc:Choice>
    <mc:Fallback xmlns="">
      <p:transition>
        <p:wip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888448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wipe/>
      </p:transition>
    </mc:Choice>
    <mc:Fallback xmlns="">
      <p:transition>
        <p:wip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1">
    <p:bg>
      <p:bgPr>
        <a:solidFill>
          <a:srgbClr val="44235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" name="Straight Connector 13"/>
          <p:cNvCxnSpPr/>
          <p:nvPr userDrawn="1"/>
        </p:nvCxnSpPr>
        <p:spPr>
          <a:xfrm>
            <a:off x="831850" y="4595524"/>
            <a:ext cx="10515600" cy="0"/>
          </a:xfrm>
          <a:prstGeom prst="line">
            <a:avLst/>
          </a:prstGeom>
          <a:ln w="19050" cap="sq">
            <a:solidFill>
              <a:schemeClr val="bg1">
                <a:alpha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ounded Rectangle 17"/>
          <p:cNvSpPr/>
          <p:nvPr userDrawn="1"/>
        </p:nvSpPr>
        <p:spPr>
          <a:xfrm>
            <a:off x="3110174" y="1792806"/>
            <a:ext cx="361306" cy="365760"/>
          </a:xfrm>
          <a:prstGeom prst="roundRect">
            <a:avLst/>
          </a:prstGeom>
          <a:noFill/>
          <a:ln w="25400">
            <a:solidFill>
              <a:schemeClr val="accent2">
                <a:lumMod val="60000"/>
                <a:lumOff val="40000"/>
                <a:alpha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Rounded Rectangle 18"/>
          <p:cNvSpPr/>
          <p:nvPr userDrawn="1"/>
        </p:nvSpPr>
        <p:spPr>
          <a:xfrm>
            <a:off x="2322487" y="1335606"/>
            <a:ext cx="914400" cy="914400"/>
          </a:xfrm>
          <a:prstGeom prst="roundRect">
            <a:avLst/>
          </a:prstGeom>
          <a:noFill/>
          <a:ln w="38100">
            <a:solidFill>
              <a:schemeClr val="accent2">
                <a:lumMod val="60000"/>
                <a:lumOff val="40000"/>
                <a:alpha val="15000"/>
              </a:schemeClr>
            </a:solidFill>
          </a:ln>
          <a:effectLst>
            <a:glow>
              <a:schemeClr val="accent1">
                <a:alpha val="40000"/>
              </a:schemeClr>
            </a:glow>
            <a:reflection endPos="0" dist="50800" dir="5400000" sy="-100000" algn="bl" rotWithShape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Rounded Rectangle 19"/>
          <p:cNvSpPr/>
          <p:nvPr userDrawn="1"/>
        </p:nvSpPr>
        <p:spPr>
          <a:xfrm>
            <a:off x="4586803" y="4703851"/>
            <a:ext cx="548640" cy="548640"/>
          </a:xfrm>
          <a:prstGeom prst="roundRect">
            <a:avLst/>
          </a:prstGeom>
          <a:noFill/>
          <a:ln w="28575">
            <a:solidFill>
              <a:schemeClr val="accent2">
                <a:lumMod val="60000"/>
                <a:lumOff val="40000"/>
                <a:alpha val="15000"/>
              </a:schemeClr>
            </a:solidFill>
          </a:ln>
          <a:effectLst>
            <a:glow>
              <a:schemeClr val="accent1">
                <a:alpha val="40000"/>
              </a:schemeClr>
            </a:glow>
            <a:reflection endPos="0" dist="50800" dir="5400000" sy="-100000" algn="bl" rotWithShape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Rounded Rectangle 20"/>
          <p:cNvSpPr/>
          <p:nvPr userDrawn="1"/>
        </p:nvSpPr>
        <p:spPr>
          <a:xfrm>
            <a:off x="950974" y="5544456"/>
            <a:ext cx="914400" cy="917802"/>
          </a:xfrm>
          <a:prstGeom prst="roundRect">
            <a:avLst/>
          </a:prstGeom>
          <a:noFill/>
          <a:ln w="38100">
            <a:solidFill>
              <a:schemeClr val="accent2">
                <a:lumMod val="60000"/>
                <a:lumOff val="40000"/>
                <a:alpha val="15000"/>
              </a:schemeClr>
            </a:solidFill>
          </a:ln>
          <a:effectLst>
            <a:glow>
              <a:schemeClr val="accent1">
                <a:alpha val="40000"/>
              </a:schemeClr>
            </a:glow>
            <a:reflection endPos="0" dist="50800" dir="5400000" sy="-100000" algn="bl" rotWithShape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Rounded Rectangle 21"/>
          <p:cNvSpPr/>
          <p:nvPr userDrawn="1"/>
        </p:nvSpPr>
        <p:spPr>
          <a:xfrm>
            <a:off x="11013841" y="898883"/>
            <a:ext cx="548640" cy="548640"/>
          </a:xfrm>
          <a:prstGeom prst="roundRect">
            <a:avLst/>
          </a:prstGeom>
          <a:noFill/>
          <a:ln w="25400">
            <a:solidFill>
              <a:schemeClr val="accent2">
                <a:lumMod val="60000"/>
                <a:lumOff val="40000"/>
                <a:alpha val="15000"/>
              </a:schemeClr>
            </a:solidFill>
          </a:ln>
          <a:effectLst>
            <a:glow>
              <a:schemeClr val="accent1">
                <a:alpha val="40000"/>
              </a:schemeClr>
            </a:glow>
            <a:reflection endPos="0" dist="50800" dir="5400000" sy="-100000" algn="bl" rotWithShape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3" name="Rounded Rectangle 22"/>
          <p:cNvSpPr/>
          <p:nvPr userDrawn="1"/>
        </p:nvSpPr>
        <p:spPr>
          <a:xfrm>
            <a:off x="6248687" y="6299200"/>
            <a:ext cx="1005840" cy="1002123"/>
          </a:xfrm>
          <a:prstGeom prst="roundRect">
            <a:avLst/>
          </a:prstGeom>
          <a:noFill/>
          <a:ln w="34925">
            <a:solidFill>
              <a:schemeClr val="accent2">
                <a:lumMod val="60000"/>
                <a:lumOff val="40000"/>
                <a:alpha val="15000"/>
              </a:schemeClr>
            </a:solidFill>
          </a:ln>
          <a:effectLst>
            <a:glow>
              <a:schemeClr val="accent1">
                <a:alpha val="40000"/>
              </a:schemeClr>
            </a:glow>
            <a:reflection endPos="0" dist="50800" dir="5400000" sy="-100000" algn="bl" rotWithShape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831850" y="1688624"/>
            <a:ext cx="10515600" cy="2747369"/>
          </a:xfrm>
        </p:spPr>
        <p:txBody>
          <a:bodyPr anchor="b">
            <a:normAutofit/>
          </a:bodyPr>
          <a:lstStyle>
            <a:lvl1pPr algn="r">
              <a:defRPr sz="5400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Section Header</a:t>
            </a:r>
          </a:p>
        </p:txBody>
      </p:sp>
      <p:sp>
        <p:nvSpPr>
          <p:cNvPr id="11" name="Text Placeholder 2"/>
          <p:cNvSpPr>
            <a:spLocks noGrp="1"/>
          </p:cNvSpPr>
          <p:nvPr>
            <p:ph type="body" idx="1"/>
          </p:nvPr>
        </p:nvSpPr>
        <p:spPr>
          <a:xfrm>
            <a:off x="831850" y="4703851"/>
            <a:ext cx="10515600" cy="1385799"/>
          </a:xfrm>
        </p:spPr>
        <p:txBody>
          <a:bodyPr/>
          <a:lstStyle>
            <a:lvl1pPr marL="0" indent="0" algn="r">
              <a:buNone/>
              <a:defRPr sz="2400">
                <a:solidFill>
                  <a:schemeClr val="accent5">
                    <a:lumMod val="9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12" name="Rounded Rectangle 18"/>
          <p:cNvSpPr/>
          <p:nvPr userDrawn="1"/>
        </p:nvSpPr>
        <p:spPr>
          <a:xfrm>
            <a:off x="6495065" y="2312377"/>
            <a:ext cx="543177" cy="577709"/>
          </a:xfrm>
          <a:prstGeom prst="roundRect">
            <a:avLst/>
          </a:prstGeom>
          <a:noFill/>
          <a:ln w="38100">
            <a:solidFill>
              <a:schemeClr val="accent2">
                <a:lumMod val="60000"/>
                <a:lumOff val="40000"/>
                <a:alpha val="15000"/>
              </a:schemeClr>
            </a:solidFill>
          </a:ln>
          <a:effectLst>
            <a:glow>
              <a:schemeClr val="accent1">
                <a:alpha val="40000"/>
              </a:schemeClr>
            </a:glow>
            <a:reflection endPos="0" dist="50800" dir="5400000" sy="-100000" algn="bl" rotWithShape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Rounded Rectangle 18"/>
          <p:cNvSpPr/>
          <p:nvPr userDrawn="1"/>
        </p:nvSpPr>
        <p:spPr>
          <a:xfrm>
            <a:off x="7645392" y="-288855"/>
            <a:ext cx="543177" cy="577709"/>
          </a:xfrm>
          <a:prstGeom prst="roundRect">
            <a:avLst/>
          </a:prstGeom>
          <a:noFill/>
          <a:ln w="38100">
            <a:solidFill>
              <a:schemeClr val="accent2">
                <a:lumMod val="60000"/>
                <a:lumOff val="40000"/>
                <a:alpha val="15000"/>
              </a:schemeClr>
            </a:solidFill>
          </a:ln>
          <a:effectLst>
            <a:glow>
              <a:schemeClr val="accent1">
                <a:alpha val="40000"/>
              </a:schemeClr>
            </a:glow>
            <a:reflection endPos="0" dist="50800" dir="5400000" sy="-100000" algn="bl" rotWithShape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603258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wipe/>
      </p:transition>
    </mc:Choice>
    <mc:Fallback xmlns="">
      <p:transition>
        <p:wip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2"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" name="Straight Connector 13"/>
          <p:cNvCxnSpPr/>
          <p:nvPr userDrawn="1"/>
        </p:nvCxnSpPr>
        <p:spPr>
          <a:xfrm>
            <a:off x="831850" y="2425930"/>
            <a:ext cx="10515600" cy="0"/>
          </a:xfrm>
          <a:prstGeom prst="line">
            <a:avLst/>
          </a:prstGeom>
          <a:ln w="19050" cap="sq">
            <a:solidFill>
              <a:schemeClr val="bg1">
                <a:alpha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ounded Rectangle 17"/>
          <p:cNvSpPr/>
          <p:nvPr userDrawn="1"/>
        </p:nvSpPr>
        <p:spPr>
          <a:xfrm>
            <a:off x="2868874" y="2257626"/>
            <a:ext cx="361306" cy="365760"/>
          </a:xfrm>
          <a:prstGeom prst="roundRect">
            <a:avLst/>
          </a:prstGeom>
          <a:noFill/>
          <a:ln w="25400">
            <a:solidFill>
              <a:schemeClr val="bg1">
                <a:alpha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Rounded Rectangle 18"/>
          <p:cNvSpPr/>
          <p:nvPr userDrawn="1"/>
        </p:nvSpPr>
        <p:spPr>
          <a:xfrm>
            <a:off x="9129687" y="2440506"/>
            <a:ext cx="914400" cy="914400"/>
          </a:xfrm>
          <a:prstGeom prst="roundRect">
            <a:avLst/>
          </a:prstGeom>
          <a:noFill/>
          <a:ln w="38100">
            <a:solidFill>
              <a:schemeClr val="accent6">
                <a:lumMod val="20000"/>
                <a:lumOff val="80000"/>
                <a:alpha val="15000"/>
              </a:schemeClr>
            </a:solidFill>
          </a:ln>
          <a:effectLst>
            <a:glow>
              <a:schemeClr val="accent1">
                <a:alpha val="40000"/>
              </a:schemeClr>
            </a:glow>
            <a:reflection endPos="0" dist="50800" dir="5400000" sy="-100000" algn="bl" rotWithShape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Rounded Rectangle 19"/>
          <p:cNvSpPr/>
          <p:nvPr userDrawn="1"/>
        </p:nvSpPr>
        <p:spPr>
          <a:xfrm>
            <a:off x="3230180" y="5611119"/>
            <a:ext cx="548640" cy="548640"/>
          </a:xfrm>
          <a:prstGeom prst="roundRect">
            <a:avLst/>
          </a:prstGeom>
          <a:noFill/>
          <a:ln w="28575">
            <a:solidFill>
              <a:schemeClr val="accent6">
                <a:lumMod val="20000"/>
                <a:lumOff val="80000"/>
                <a:alpha val="15000"/>
              </a:schemeClr>
            </a:solidFill>
          </a:ln>
          <a:effectLst>
            <a:glow>
              <a:schemeClr val="accent1">
                <a:alpha val="40000"/>
              </a:schemeClr>
            </a:glow>
            <a:reflection endPos="0" dist="50800" dir="5400000" sy="-100000" algn="bl" rotWithShape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Rounded Rectangle 20"/>
          <p:cNvSpPr/>
          <p:nvPr userDrawn="1"/>
        </p:nvSpPr>
        <p:spPr>
          <a:xfrm>
            <a:off x="-457200" y="-195944"/>
            <a:ext cx="914400" cy="917802"/>
          </a:xfrm>
          <a:prstGeom prst="roundRect">
            <a:avLst/>
          </a:prstGeom>
          <a:noFill/>
          <a:ln w="38100">
            <a:solidFill>
              <a:schemeClr val="accent6">
                <a:lumMod val="20000"/>
                <a:lumOff val="80000"/>
                <a:alpha val="15000"/>
              </a:schemeClr>
            </a:solidFill>
          </a:ln>
          <a:effectLst>
            <a:glow>
              <a:schemeClr val="accent1">
                <a:alpha val="40000"/>
              </a:schemeClr>
            </a:glow>
            <a:reflection endPos="0" dist="50800" dir="5400000" sy="-100000" algn="bl" rotWithShape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Rounded Rectangle 21"/>
          <p:cNvSpPr/>
          <p:nvPr userDrawn="1"/>
        </p:nvSpPr>
        <p:spPr>
          <a:xfrm>
            <a:off x="8346841" y="1244166"/>
            <a:ext cx="548640" cy="548640"/>
          </a:xfrm>
          <a:prstGeom prst="roundRect">
            <a:avLst/>
          </a:prstGeom>
          <a:noFill/>
          <a:ln w="25400">
            <a:solidFill>
              <a:schemeClr val="accent6">
                <a:lumMod val="20000"/>
                <a:lumOff val="80000"/>
                <a:alpha val="15000"/>
              </a:schemeClr>
            </a:solidFill>
          </a:ln>
          <a:effectLst>
            <a:glow>
              <a:schemeClr val="accent1">
                <a:alpha val="40000"/>
              </a:schemeClr>
            </a:glow>
            <a:reflection endPos="0" dist="50800" dir="5400000" sy="-100000" algn="bl" rotWithShape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3" name="Rounded Rectangle 22"/>
          <p:cNvSpPr/>
          <p:nvPr userDrawn="1"/>
        </p:nvSpPr>
        <p:spPr>
          <a:xfrm>
            <a:off x="8346841" y="6261100"/>
            <a:ext cx="1005840" cy="1002123"/>
          </a:xfrm>
          <a:prstGeom prst="roundRect">
            <a:avLst/>
          </a:prstGeom>
          <a:noFill/>
          <a:ln w="34925">
            <a:solidFill>
              <a:schemeClr val="accent6">
                <a:lumMod val="20000"/>
                <a:lumOff val="80000"/>
                <a:alpha val="15000"/>
              </a:schemeClr>
            </a:solidFill>
          </a:ln>
          <a:effectLst>
            <a:glow>
              <a:schemeClr val="accent1">
                <a:alpha val="40000"/>
              </a:schemeClr>
            </a:glow>
            <a:reflection endPos="0" dist="50800" dir="5400000" sy="-100000" algn="bl" rotWithShape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831850" y="593450"/>
            <a:ext cx="10515600" cy="1666282"/>
          </a:xfrm>
        </p:spPr>
        <p:txBody>
          <a:bodyPr anchor="b">
            <a:normAutofit/>
          </a:bodyPr>
          <a:lstStyle>
            <a:lvl1pPr algn="l">
              <a:defRPr sz="5400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Section Header</a:t>
            </a:r>
          </a:p>
        </p:txBody>
      </p:sp>
      <p:sp>
        <p:nvSpPr>
          <p:cNvPr id="11" name="Text Placeholder 2"/>
          <p:cNvSpPr>
            <a:spLocks noGrp="1"/>
          </p:cNvSpPr>
          <p:nvPr>
            <p:ph type="body" idx="1"/>
          </p:nvPr>
        </p:nvSpPr>
        <p:spPr>
          <a:xfrm>
            <a:off x="831850" y="2564619"/>
            <a:ext cx="10515600" cy="1787411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accent6">
                    <a:lumMod val="20000"/>
                    <a:lumOff val="8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12" name="Rounded Rectangle 11"/>
          <p:cNvSpPr/>
          <p:nvPr userDrawn="1"/>
        </p:nvSpPr>
        <p:spPr>
          <a:xfrm>
            <a:off x="677480" y="4818956"/>
            <a:ext cx="998920" cy="998920"/>
          </a:xfrm>
          <a:prstGeom prst="roundRect">
            <a:avLst/>
          </a:prstGeom>
          <a:noFill/>
          <a:ln w="28575">
            <a:solidFill>
              <a:schemeClr val="accent6">
                <a:lumMod val="20000"/>
                <a:lumOff val="80000"/>
                <a:alpha val="15000"/>
              </a:schemeClr>
            </a:solidFill>
          </a:ln>
          <a:effectLst>
            <a:glow>
              <a:schemeClr val="accent1">
                <a:alpha val="40000"/>
              </a:schemeClr>
            </a:glow>
            <a:reflection endPos="0" dist="50800" dir="5400000" sy="-100000" algn="bl" rotWithShape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8594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wipe/>
      </p:transition>
    </mc:Choice>
    <mc:Fallback xmlns="">
      <p:transition>
        <p:wip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3">
    <p:bg>
      <p:bgPr>
        <a:solidFill>
          <a:srgbClr val="25252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" name="Straight Connector 13"/>
          <p:cNvCxnSpPr/>
          <p:nvPr userDrawn="1"/>
        </p:nvCxnSpPr>
        <p:spPr>
          <a:xfrm>
            <a:off x="2282825" y="4003723"/>
            <a:ext cx="7613650" cy="14576"/>
          </a:xfrm>
          <a:prstGeom prst="line">
            <a:avLst/>
          </a:prstGeom>
          <a:ln w="19050" cap="sq">
            <a:solidFill>
              <a:schemeClr val="bg1">
                <a:alpha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ounded Rectangle 17"/>
          <p:cNvSpPr/>
          <p:nvPr userDrawn="1"/>
        </p:nvSpPr>
        <p:spPr>
          <a:xfrm>
            <a:off x="2705729" y="1427046"/>
            <a:ext cx="361306" cy="365760"/>
          </a:xfrm>
          <a:prstGeom prst="roundRect">
            <a:avLst/>
          </a:prstGeom>
          <a:noFill/>
          <a:ln w="25400">
            <a:solidFill>
              <a:schemeClr val="bg1">
                <a:alpha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Rounded Rectangle 18"/>
          <p:cNvSpPr/>
          <p:nvPr userDrawn="1"/>
        </p:nvSpPr>
        <p:spPr>
          <a:xfrm>
            <a:off x="500978" y="681404"/>
            <a:ext cx="967337" cy="928522"/>
          </a:xfrm>
          <a:prstGeom prst="roundRect">
            <a:avLst/>
          </a:prstGeom>
          <a:noFill/>
          <a:ln w="38100">
            <a:solidFill>
              <a:schemeClr val="bg1">
                <a:alpha val="15000"/>
              </a:schemeClr>
            </a:solidFill>
          </a:ln>
          <a:effectLst>
            <a:glow>
              <a:schemeClr val="accent1">
                <a:alpha val="40000"/>
              </a:schemeClr>
            </a:glow>
            <a:reflection endPos="0" dist="50800" dir="5400000" sy="-100000" algn="bl" rotWithShape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Rounded Rectangle 19"/>
          <p:cNvSpPr/>
          <p:nvPr userDrawn="1"/>
        </p:nvSpPr>
        <p:spPr>
          <a:xfrm>
            <a:off x="1914838" y="6084187"/>
            <a:ext cx="548640" cy="548640"/>
          </a:xfrm>
          <a:prstGeom prst="roundRect">
            <a:avLst/>
          </a:prstGeom>
          <a:noFill/>
          <a:ln w="28575">
            <a:solidFill>
              <a:schemeClr val="bg1">
                <a:alpha val="15000"/>
              </a:schemeClr>
            </a:solidFill>
          </a:ln>
          <a:effectLst>
            <a:glow>
              <a:schemeClr val="accent1">
                <a:alpha val="40000"/>
              </a:schemeClr>
            </a:glow>
            <a:reflection endPos="0" dist="50800" dir="5400000" sy="-100000" algn="bl" rotWithShape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Rounded Rectangle 20"/>
          <p:cNvSpPr/>
          <p:nvPr userDrawn="1"/>
        </p:nvSpPr>
        <p:spPr>
          <a:xfrm>
            <a:off x="6178550" y="5209336"/>
            <a:ext cx="641350" cy="643736"/>
          </a:xfrm>
          <a:prstGeom prst="roundRect">
            <a:avLst/>
          </a:prstGeom>
          <a:noFill/>
          <a:ln w="38100">
            <a:solidFill>
              <a:schemeClr val="bg1">
                <a:alpha val="15000"/>
              </a:schemeClr>
            </a:solidFill>
          </a:ln>
          <a:effectLst>
            <a:glow>
              <a:schemeClr val="accent1">
                <a:alpha val="40000"/>
              </a:schemeClr>
            </a:glow>
            <a:reflection endPos="0" dist="50800" dir="5400000" sy="-100000" algn="bl" rotWithShape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Rounded Rectangle 21"/>
          <p:cNvSpPr/>
          <p:nvPr userDrawn="1"/>
        </p:nvSpPr>
        <p:spPr>
          <a:xfrm>
            <a:off x="8346841" y="1244166"/>
            <a:ext cx="548640" cy="548640"/>
          </a:xfrm>
          <a:prstGeom prst="roundRect">
            <a:avLst/>
          </a:prstGeom>
          <a:noFill/>
          <a:ln w="25400">
            <a:solidFill>
              <a:schemeClr val="accent5">
                <a:alpha val="15000"/>
              </a:schemeClr>
            </a:solidFill>
          </a:ln>
          <a:effectLst>
            <a:glow>
              <a:schemeClr val="accent1">
                <a:alpha val="40000"/>
              </a:schemeClr>
            </a:glow>
            <a:reflection endPos="0" dist="50800" dir="5400000" sy="-100000" algn="bl" rotWithShape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3" name="Rounded Rectangle 22"/>
          <p:cNvSpPr/>
          <p:nvPr userDrawn="1"/>
        </p:nvSpPr>
        <p:spPr>
          <a:xfrm>
            <a:off x="10582041" y="5356384"/>
            <a:ext cx="1005840" cy="1002123"/>
          </a:xfrm>
          <a:prstGeom prst="roundRect">
            <a:avLst/>
          </a:prstGeom>
          <a:noFill/>
          <a:ln w="34925">
            <a:solidFill>
              <a:schemeClr val="bg1">
                <a:alpha val="15000"/>
              </a:schemeClr>
            </a:solidFill>
          </a:ln>
          <a:effectLst>
            <a:glow>
              <a:schemeClr val="accent1">
                <a:alpha val="40000"/>
              </a:schemeClr>
            </a:glow>
            <a:reflection endPos="0" dist="50800" dir="5400000" sy="-100000" algn="bl" rotWithShape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2282825" y="2771017"/>
            <a:ext cx="7613650" cy="1115183"/>
          </a:xfrm>
        </p:spPr>
        <p:txBody>
          <a:bodyPr anchor="b">
            <a:normAutofit/>
          </a:bodyPr>
          <a:lstStyle>
            <a:lvl1pPr algn="ctr">
              <a:defRPr sz="5400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Section Header</a:t>
            </a:r>
          </a:p>
        </p:txBody>
      </p:sp>
      <p:sp>
        <p:nvSpPr>
          <p:cNvPr id="12" name="Rounded Rectangle 11"/>
          <p:cNvSpPr/>
          <p:nvPr userDrawn="1"/>
        </p:nvSpPr>
        <p:spPr>
          <a:xfrm>
            <a:off x="1283905" y="6469956"/>
            <a:ext cx="998920" cy="998920"/>
          </a:xfrm>
          <a:prstGeom prst="roundRect">
            <a:avLst/>
          </a:prstGeom>
          <a:noFill/>
          <a:ln w="28575">
            <a:solidFill>
              <a:schemeClr val="bg1">
                <a:alpha val="15000"/>
              </a:schemeClr>
            </a:solidFill>
          </a:ln>
          <a:effectLst>
            <a:glow>
              <a:schemeClr val="accent1">
                <a:alpha val="40000"/>
              </a:schemeClr>
            </a:glow>
            <a:reflection endPos="0" dist="50800" dir="5400000" sy="-100000" algn="bl" rotWithShape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Text Placeholder 2"/>
          <p:cNvSpPr>
            <a:spLocks noGrp="1"/>
          </p:cNvSpPr>
          <p:nvPr>
            <p:ph type="body" idx="1"/>
          </p:nvPr>
        </p:nvSpPr>
        <p:spPr>
          <a:xfrm>
            <a:off x="2282824" y="4198479"/>
            <a:ext cx="7613651" cy="665932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13" name="Rounded Rectangle 21"/>
          <p:cNvSpPr/>
          <p:nvPr userDrawn="1"/>
        </p:nvSpPr>
        <p:spPr>
          <a:xfrm>
            <a:off x="8675087" y="1636009"/>
            <a:ext cx="548640" cy="548640"/>
          </a:xfrm>
          <a:prstGeom prst="roundRect">
            <a:avLst/>
          </a:prstGeom>
          <a:noFill/>
          <a:ln w="25400">
            <a:solidFill>
              <a:schemeClr val="accent5">
                <a:alpha val="15000"/>
              </a:schemeClr>
            </a:solidFill>
          </a:ln>
          <a:effectLst>
            <a:glow>
              <a:schemeClr val="accent1">
                <a:alpha val="40000"/>
              </a:schemeClr>
            </a:glow>
            <a:reflection endPos="0" dist="50800" dir="5400000" sy="-100000" algn="bl" rotWithShape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5" name="Rounded Rectangle 21"/>
          <p:cNvSpPr/>
          <p:nvPr userDrawn="1"/>
        </p:nvSpPr>
        <p:spPr>
          <a:xfrm>
            <a:off x="11860096" y="496811"/>
            <a:ext cx="663808" cy="964409"/>
          </a:xfrm>
          <a:prstGeom prst="roundRect">
            <a:avLst/>
          </a:prstGeom>
          <a:noFill/>
          <a:ln w="25400">
            <a:solidFill>
              <a:schemeClr val="accent5">
                <a:alpha val="15000"/>
              </a:schemeClr>
            </a:solidFill>
          </a:ln>
          <a:effectLst>
            <a:glow>
              <a:schemeClr val="accent1">
                <a:alpha val="40000"/>
              </a:schemeClr>
            </a:glow>
            <a:reflection endPos="0" dist="50800" dir="5400000" sy="-100000" algn="bl" rotWithShape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6" name="Rounded Rectangle 17"/>
          <p:cNvSpPr/>
          <p:nvPr userDrawn="1"/>
        </p:nvSpPr>
        <p:spPr>
          <a:xfrm>
            <a:off x="1205175" y="3285154"/>
            <a:ext cx="361306" cy="365760"/>
          </a:xfrm>
          <a:prstGeom prst="roundRect">
            <a:avLst/>
          </a:prstGeom>
          <a:noFill/>
          <a:ln w="25400">
            <a:solidFill>
              <a:schemeClr val="bg1">
                <a:alpha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323592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wipe/>
      </p:transition>
    </mc:Choice>
    <mc:Fallback xmlns="">
      <p:transition>
        <p:wip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14400" y="1444625"/>
            <a:ext cx="10629900" cy="4769908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914400" y="543952"/>
            <a:ext cx="10629900" cy="609398"/>
          </a:xfrm>
        </p:spPr>
        <p:txBody>
          <a:bodyPr>
            <a:noAutofit/>
          </a:bodyPr>
          <a:lstStyle>
            <a:lvl1pPr>
              <a:defRPr sz="400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>
            <a:off x="914400" y="6519335"/>
            <a:ext cx="10629900" cy="1"/>
          </a:xfrm>
          <a:prstGeom prst="line">
            <a:avLst/>
          </a:prstGeom>
          <a:ln w="12700">
            <a:solidFill>
              <a:srgbClr val="44235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Date Placeholder 3"/>
          <p:cNvSpPr txBox="1">
            <a:spLocks/>
          </p:cNvSpPr>
          <p:nvPr userDrawn="1"/>
        </p:nvSpPr>
        <p:spPr>
          <a:xfrm>
            <a:off x="914400" y="6519335"/>
            <a:ext cx="1591733" cy="33866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D7F8058B-BDB8-4D3C-A4D5-D22A05AE3689}" type="datetime4">
              <a:rPr lang="en-US" smtClean="0"/>
              <a:pPr/>
              <a:t>November 12, 2016</a:t>
            </a:fld>
            <a:endParaRPr lang="en-US" dirty="0"/>
          </a:p>
        </p:txBody>
      </p:sp>
      <p:sp>
        <p:nvSpPr>
          <p:cNvPr id="13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553575" y="6519335"/>
            <a:ext cx="1009650" cy="33866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00">
                <a:solidFill>
                  <a:schemeClr val="tx2"/>
                </a:solidFill>
              </a:defRPr>
            </a:lvl1pPr>
          </a:lstStyle>
          <a:p>
            <a:fld id="{F72DC0FD-B062-48B3-83A6-1A81D25906FE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4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06133" y="6519335"/>
            <a:ext cx="1552286" cy="33866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lang="en-US" sz="1200" kern="120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</a:lstStyle>
          <a:p>
            <a:pPr algn="ctr"/>
            <a:r>
              <a:rPr lang="en-US" dirty="0"/>
              <a:t>Park Dong-Ha</a:t>
            </a:r>
          </a:p>
        </p:txBody>
      </p:sp>
      <p:sp>
        <p:nvSpPr>
          <p:cNvPr id="8" name="Rectangle 7"/>
          <p:cNvSpPr/>
          <p:nvPr userDrawn="1"/>
        </p:nvSpPr>
        <p:spPr>
          <a:xfrm>
            <a:off x="0" y="-3"/>
            <a:ext cx="12192000" cy="239153"/>
          </a:xfrm>
          <a:prstGeom prst="rect">
            <a:avLst/>
          </a:prstGeom>
          <a:solidFill>
            <a:srgbClr val="442359"/>
          </a:solidFill>
          <a:ln>
            <a:solidFill>
              <a:srgbClr val="44235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26152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wipe/>
      </p:transition>
    </mc:Choice>
    <mc:Fallback xmlns="">
      <p:transition>
        <p:wip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14400" y="1444625"/>
            <a:ext cx="10629900" cy="4769908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914400" y="543952"/>
            <a:ext cx="10629900" cy="609398"/>
          </a:xfrm>
        </p:spPr>
        <p:txBody>
          <a:bodyPr>
            <a:noAutofit/>
          </a:bodyPr>
          <a:lstStyle>
            <a:lvl1pPr>
              <a:defRPr sz="40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>
            <a:off x="914400" y="6519335"/>
            <a:ext cx="10629900" cy="1"/>
          </a:xfrm>
          <a:prstGeom prst="line">
            <a:avLst/>
          </a:prstGeom>
          <a:ln w="12700">
            <a:solidFill>
              <a:srgbClr val="44235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Date Placeholder 3"/>
          <p:cNvSpPr txBox="1">
            <a:spLocks/>
          </p:cNvSpPr>
          <p:nvPr userDrawn="1"/>
        </p:nvSpPr>
        <p:spPr>
          <a:xfrm>
            <a:off x="914400" y="6519335"/>
            <a:ext cx="1591733" cy="33866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D7F8058B-BDB8-4D3C-A4D5-D22A05AE3689}" type="datetime4">
              <a:rPr lang="en-US" smtClean="0">
                <a:solidFill>
                  <a:schemeClr val="tx1"/>
                </a:solidFill>
              </a:rPr>
              <a:pPr/>
              <a:t>November 12, 2016</a:t>
            </a:fld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3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553575" y="6519335"/>
            <a:ext cx="1009650" cy="33866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00">
                <a:solidFill>
                  <a:schemeClr val="tx1"/>
                </a:solidFill>
              </a:defRPr>
            </a:lvl1pPr>
          </a:lstStyle>
          <a:p>
            <a:fld id="{F72DC0FD-B062-48B3-83A6-1A81D25906FE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4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06133" y="6519335"/>
            <a:ext cx="1552286" cy="33866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pPr algn="ctr"/>
            <a:r>
              <a:rPr lang="en-US"/>
              <a:t>Park Dong-Ha</a:t>
            </a:r>
          </a:p>
        </p:txBody>
      </p:sp>
      <p:sp>
        <p:nvSpPr>
          <p:cNvPr id="8" name="Rectangle 7"/>
          <p:cNvSpPr/>
          <p:nvPr userDrawn="1"/>
        </p:nvSpPr>
        <p:spPr>
          <a:xfrm>
            <a:off x="0" y="-1"/>
            <a:ext cx="12192000" cy="239151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233342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wipe/>
      </p:transition>
    </mc:Choice>
    <mc:Fallback xmlns="">
      <p:transition>
        <p:wip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14400" y="1444625"/>
            <a:ext cx="10629900" cy="4769908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914400" y="543952"/>
            <a:ext cx="10629900" cy="609398"/>
          </a:xfrm>
        </p:spPr>
        <p:txBody>
          <a:bodyPr>
            <a:noAutofit/>
          </a:bodyPr>
          <a:lstStyle>
            <a:lvl1pPr>
              <a:defRPr sz="4000">
                <a:solidFill>
                  <a:schemeClr val="accent6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>
            <a:off x="914400" y="6519335"/>
            <a:ext cx="10629900" cy="1"/>
          </a:xfrm>
          <a:prstGeom prst="line">
            <a:avLst/>
          </a:prstGeom>
          <a:ln w="12700">
            <a:solidFill>
              <a:srgbClr val="44235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Date Placeholder 3"/>
          <p:cNvSpPr txBox="1">
            <a:spLocks/>
          </p:cNvSpPr>
          <p:nvPr userDrawn="1"/>
        </p:nvSpPr>
        <p:spPr>
          <a:xfrm>
            <a:off x="914400" y="6519335"/>
            <a:ext cx="1591733" cy="33866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D7F8058B-BDB8-4D3C-A4D5-D22A05AE3689}" type="datetime4">
              <a:rPr lang="en-US" smtClean="0">
                <a:solidFill>
                  <a:schemeClr val="accent6"/>
                </a:solidFill>
              </a:rPr>
              <a:pPr/>
              <a:t>November 12, 2016</a:t>
            </a:fld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13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553575" y="6519335"/>
            <a:ext cx="1009650" cy="33866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00">
                <a:solidFill>
                  <a:schemeClr val="accent6"/>
                </a:solidFill>
              </a:defRPr>
            </a:lvl1pPr>
          </a:lstStyle>
          <a:p>
            <a:fld id="{F72DC0FD-B062-48B3-83A6-1A81D25906FE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4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06133" y="6519335"/>
            <a:ext cx="1552286" cy="33866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lang="en-US" sz="1200" kern="1200" dirty="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1pPr>
          </a:lstStyle>
          <a:p>
            <a:pPr algn="ctr"/>
            <a:r>
              <a:rPr lang="en-US"/>
              <a:t>Park Dong-Ha</a:t>
            </a:r>
          </a:p>
        </p:txBody>
      </p:sp>
      <p:sp>
        <p:nvSpPr>
          <p:cNvPr id="8" name="Rectangle 7"/>
          <p:cNvSpPr/>
          <p:nvPr userDrawn="1"/>
        </p:nvSpPr>
        <p:spPr>
          <a:xfrm>
            <a:off x="0" y="-3"/>
            <a:ext cx="12192000" cy="252680"/>
          </a:xfrm>
          <a:prstGeom prst="rect">
            <a:avLst/>
          </a:prstGeom>
          <a:solidFill>
            <a:schemeClr val="accent6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762804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wipe/>
      </p:transition>
    </mc:Choice>
    <mc:Fallback xmlns="">
      <p:transition>
        <p:wip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5992" y="421888"/>
            <a:ext cx="3095512" cy="1575878"/>
          </a:xfrm>
        </p:spPr>
        <p:txBody>
          <a:bodyPr anchor="t"/>
          <a:lstStyle>
            <a:lvl1pPr>
              <a:defRPr sz="320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79581" y="421888"/>
            <a:ext cx="7991719" cy="5959034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65992" y="2361124"/>
            <a:ext cx="3095511" cy="4173220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13" name="Straight Connector 12"/>
          <p:cNvCxnSpPr/>
          <p:nvPr userDrawn="1"/>
        </p:nvCxnSpPr>
        <p:spPr>
          <a:xfrm>
            <a:off x="3679581" y="6534344"/>
            <a:ext cx="7991719" cy="0"/>
          </a:xfrm>
          <a:prstGeom prst="line">
            <a:avLst/>
          </a:prstGeom>
          <a:ln w="12700">
            <a:solidFill>
              <a:srgbClr val="44235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Rectangle 6"/>
          <p:cNvSpPr/>
          <p:nvPr userDrawn="1"/>
        </p:nvSpPr>
        <p:spPr>
          <a:xfrm>
            <a:off x="0" y="-1"/>
            <a:ext cx="307731" cy="6857999"/>
          </a:xfrm>
          <a:prstGeom prst="rect">
            <a:avLst/>
          </a:prstGeom>
          <a:solidFill>
            <a:srgbClr val="442359"/>
          </a:solidFill>
          <a:ln>
            <a:solidFill>
              <a:srgbClr val="44235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8" name="Straight Connector 7"/>
          <p:cNvCxnSpPr/>
          <p:nvPr userDrawn="1"/>
        </p:nvCxnSpPr>
        <p:spPr>
          <a:xfrm>
            <a:off x="465991" y="2164439"/>
            <a:ext cx="3095512" cy="0"/>
          </a:xfrm>
          <a:prstGeom prst="line">
            <a:avLst/>
          </a:prstGeom>
          <a:ln w="12700">
            <a:solidFill>
              <a:srgbClr val="44235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633081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wipe/>
      </p:transition>
    </mc:Choice>
    <mc:Fallback xmlns="">
      <p:transition>
        <p:wip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5990" y="421888"/>
            <a:ext cx="3095513" cy="1575878"/>
          </a:xfrm>
        </p:spPr>
        <p:txBody>
          <a:bodyPr anchor="t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65991" y="2361124"/>
            <a:ext cx="3095512" cy="4173220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13" name="Straight Connector 12"/>
          <p:cNvCxnSpPr/>
          <p:nvPr userDrawn="1"/>
        </p:nvCxnSpPr>
        <p:spPr>
          <a:xfrm>
            <a:off x="3679581" y="6534344"/>
            <a:ext cx="7991719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 userDrawn="1"/>
        </p:nvCxnSpPr>
        <p:spPr>
          <a:xfrm>
            <a:off x="465990" y="2164439"/>
            <a:ext cx="3095513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tangle 9"/>
          <p:cNvSpPr/>
          <p:nvPr userDrawn="1"/>
        </p:nvSpPr>
        <p:spPr>
          <a:xfrm>
            <a:off x="0" y="-1"/>
            <a:ext cx="307731" cy="6857999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Content Placeholder 2"/>
          <p:cNvSpPr>
            <a:spLocks noGrp="1"/>
          </p:cNvSpPr>
          <p:nvPr>
            <p:ph idx="1"/>
          </p:nvPr>
        </p:nvSpPr>
        <p:spPr>
          <a:xfrm>
            <a:off x="3679581" y="421888"/>
            <a:ext cx="7991719" cy="5959034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1959374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wipe/>
      </p:transition>
    </mc:Choice>
    <mc:Fallback xmlns="">
      <p:transition>
        <p:wip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618067"/>
            <a:ext cx="10515600" cy="107262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7173300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0" r:id="rId1"/>
    <p:sldLayoutId id="2147483652" r:id="rId2"/>
    <p:sldLayoutId id="2147483658" r:id="rId3"/>
    <p:sldLayoutId id="2147483659" r:id="rId4"/>
    <p:sldLayoutId id="2147483650" r:id="rId5"/>
    <p:sldLayoutId id="2147483664" r:id="rId6"/>
    <p:sldLayoutId id="2147483665" r:id="rId7"/>
    <p:sldLayoutId id="2147483656" r:id="rId8"/>
    <p:sldLayoutId id="2147483662" r:id="rId9"/>
    <p:sldLayoutId id="2147483663" r:id="rId10"/>
    <p:sldLayoutId id="2147483666" r:id="rId11"/>
  </p:sldLayoutIdLst>
  <mc:AlternateContent xmlns:mc="http://schemas.openxmlformats.org/markup-compatibility/2006" xmlns:p14="http://schemas.microsoft.com/office/powerpoint/2010/main">
    <mc:Choice Requires="p14">
      <p:transition p14:dur="250">
        <p:wipe/>
      </p:transition>
    </mc:Choice>
    <mc:Fallback xmlns="">
      <p:transition>
        <p:wipe/>
      </p:transition>
    </mc:Fallback>
  </mc:AlternateConten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://goo.gl/EhVzom" TargetMode="Externa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.xml"/><Relationship Id="rId5" Type="http://schemas.openxmlformats.org/officeDocument/2006/relationships/hyperlink" Target="http://www.ambiera.com/irrklang/" TargetMode="External"/><Relationship Id="rId4" Type="http://schemas.openxmlformats.org/officeDocument/2006/relationships/hyperlink" Target="https://github.com/yvanvds/yse-soundengine" TargetMode="Externa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1.jpeg"/><Relationship Id="rId4" Type="http://schemas.microsoft.com/office/2007/relationships/hdphoto" Target="../media/hdphoto1.wdp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5.jpe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335280" y="0"/>
            <a:ext cx="5354320" cy="6858000"/>
          </a:xfrm>
          <a:prstGeom prst="rect">
            <a:avLst/>
          </a:prstGeom>
          <a:solidFill>
            <a:schemeClr val="accent6">
              <a:alpha val="8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58635" y="1595923"/>
            <a:ext cx="2799245" cy="1495794"/>
          </a:xfrm>
        </p:spPr>
        <p:txBody>
          <a:bodyPr anchor="ctr"/>
          <a:lstStyle/>
          <a:p>
            <a:r>
              <a:rPr lang="en-US" sz="3600" dirty="0">
                <a:solidFill>
                  <a:schemeClr val="bg1"/>
                </a:solidFill>
              </a:rPr>
              <a:t>Design </a:t>
            </a:r>
            <a:br>
              <a:rPr lang="en-US" sz="4000" dirty="0">
                <a:solidFill>
                  <a:schemeClr val="bg1"/>
                </a:solidFill>
              </a:rPr>
            </a:br>
            <a:r>
              <a:rPr lang="en-US" sz="3600" dirty="0">
                <a:solidFill>
                  <a:schemeClr val="bg1"/>
                </a:solidFill>
              </a:rPr>
              <a:t>Pattern</a:t>
            </a:r>
            <a:r>
              <a:rPr lang="en-US" sz="3200" dirty="0">
                <a:solidFill>
                  <a:schemeClr val="bg1"/>
                </a:solidFill>
              </a:rPr>
              <a:t> with</a:t>
            </a:r>
            <a:endParaRPr lang="en-US" sz="3600" dirty="0">
              <a:solidFill>
                <a:schemeClr val="bg1"/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58634" y="4581738"/>
            <a:ext cx="4694086" cy="1179286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C++ Korea </a:t>
            </a:r>
          </a:p>
          <a:p>
            <a:r>
              <a:rPr lang="ko-KR" altLang="en-US" dirty="0">
                <a:solidFill>
                  <a:schemeClr val="bg1"/>
                </a:solidFill>
              </a:rPr>
              <a:t>박 동하</a:t>
            </a:r>
            <a:r>
              <a:rPr lang="en-US" altLang="ko-KR" dirty="0">
                <a:solidFill>
                  <a:schemeClr val="bg1"/>
                </a:solidFill>
              </a:rPr>
              <a:t> </a:t>
            </a:r>
            <a:r>
              <a:rPr lang="en-US" altLang="ko-KR" sz="2000" dirty="0">
                <a:solidFill>
                  <a:schemeClr val="bg1"/>
                </a:solidFill>
              </a:rPr>
              <a:t>( luncliff@gmail.com )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3441700" y="1620545"/>
            <a:ext cx="1912620" cy="144655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8800" dirty="0">
                <a:solidFill>
                  <a:schemeClr val="bg1"/>
                </a:solidFill>
              </a:rPr>
              <a:t>C++</a:t>
            </a:r>
            <a:endParaRPr lang="en-US" sz="8800" dirty="0"/>
          </a:p>
        </p:txBody>
      </p:sp>
      <p:sp>
        <p:nvSpPr>
          <p:cNvPr id="9" name="TextBox 8"/>
          <p:cNvSpPr txBox="1"/>
          <p:nvPr/>
        </p:nvSpPr>
        <p:spPr>
          <a:xfrm>
            <a:off x="4398010" y="3015418"/>
            <a:ext cx="110062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</a:rPr>
              <a:t>Week 8</a:t>
            </a:r>
          </a:p>
        </p:txBody>
      </p:sp>
    </p:spTree>
    <p:extLst>
      <p:ext uri="{BB962C8B-B14F-4D97-AF65-F5344CB8AC3E}">
        <p14:creationId xmlns:p14="http://schemas.microsoft.com/office/powerpoint/2010/main" val="137503992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914400" y="5054830"/>
            <a:ext cx="10629900" cy="609398"/>
          </a:xfrm>
        </p:spPr>
        <p:txBody>
          <a:bodyPr/>
          <a:lstStyle/>
          <a:p>
            <a:pPr algn="ctr"/>
            <a:r>
              <a:rPr lang="ko-KR" altLang="en-US" dirty="0">
                <a:latin typeface="+mj-ea"/>
              </a:rPr>
              <a:t>결합의 문제</a:t>
            </a:r>
            <a:r>
              <a:rPr lang="en-US" altLang="ko-KR" dirty="0">
                <a:latin typeface="+mj-ea"/>
              </a:rPr>
              <a:t>?</a:t>
            </a:r>
            <a:endParaRPr lang="en-US" dirty="0">
              <a:latin typeface="+mj-ea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F72DC0FD-B062-48B3-83A6-1A81D25906FE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algn="ctr"/>
            <a:r>
              <a:rPr lang="en-US"/>
              <a:t>Park Dong-Ha</a:t>
            </a:r>
          </a:p>
        </p:txBody>
      </p:sp>
      <p:pic>
        <p:nvPicPr>
          <p:cNvPr id="9" name="Content Placeholder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10769" y="1914429"/>
            <a:ext cx="3037162" cy="3037162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914400" y="1349526"/>
            <a:ext cx="106299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dirty="0">
                <a:latin typeface="+mn-ea"/>
              </a:rPr>
              <a:t>Java/C# </a:t>
            </a:r>
            <a:r>
              <a:rPr lang="ko-KR" altLang="en-US" sz="2800" dirty="0">
                <a:latin typeface="+mn-ea"/>
              </a:rPr>
              <a:t>에게 물어본다면</a:t>
            </a:r>
            <a:r>
              <a:rPr lang="en-US" altLang="ko-KR" sz="2800" dirty="0">
                <a:latin typeface="+mn-ea"/>
              </a:rPr>
              <a:t>?</a:t>
            </a:r>
            <a:endParaRPr lang="en-US" sz="2800" dirty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42385454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wipe/>
      </p:transition>
    </mc:Choice>
    <mc:Fallback xmlns="">
      <p:transition>
        <p:wip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914400" y="1444625"/>
            <a:ext cx="10629900" cy="1068461"/>
          </a:xfrm>
        </p:spPr>
        <p:txBody>
          <a:bodyPr/>
          <a:lstStyle/>
          <a:p>
            <a:pPr marL="0" indent="0">
              <a:buNone/>
            </a:pPr>
            <a:r>
              <a:rPr lang="ko-KR" altLang="en-US" dirty="0"/>
              <a:t>그러니까 결합이 문제인 겁니다</a:t>
            </a:r>
            <a:r>
              <a:rPr lang="en-US" altLang="ko-KR" dirty="0"/>
              <a:t>!</a:t>
            </a:r>
          </a:p>
          <a:p>
            <a:pPr marL="0" indent="0">
              <a:buNone/>
            </a:pPr>
            <a:r>
              <a:rPr lang="ko-KR" altLang="en-US" dirty="0" err="1"/>
              <a:t>짱짱</a:t>
            </a:r>
            <a:r>
              <a:rPr lang="ko-KR" altLang="en-US" dirty="0"/>
              <a:t> 좋은 </a:t>
            </a:r>
            <a:r>
              <a:rPr lang="en-US" altLang="ko-KR" dirty="0"/>
              <a:t>Interface </a:t>
            </a:r>
            <a:r>
              <a:rPr lang="ko-KR" altLang="en-US" dirty="0"/>
              <a:t>쓰세요</a:t>
            </a:r>
            <a:r>
              <a:rPr lang="en-US" altLang="ko-KR" dirty="0"/>
              <a:t>.</a:t>
            </a:r>
            <a:r>
              <a:rPr lang="ko-KR" altLang="en-US" dirty="0"/>
              <a:t> </a:t>
            </a:r>
            <a:endParaRPr lang="en-US" altLang="ko-KR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Java/C#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F72DC0FD-B062-48B3-83A6-1A81D25906FE}" type="slidenum">
              <a:rPr lang="en-US" smtClean="0"/>
              <a:pPr/>
              <a:t>11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algn="ctr"/>
            <a:r>
              <a:rPr lang="en-US"/>
              <a:t>Park Dong-Ha</a:t>
            </a:r>
            <a:endParaRPr lang="en-US" dirty="0"/>
          </a:p>
        </p:txBody>
      </p:sp>
      <p:sp>
        <p:nvSpPr>
          <p:cNvPr id="6" name="Content Placeholder 1"/>
          <p:cNvSpPr txBox="1">
            <a:spLocks/>
          </p:cNvSpPr>
          <p:nvPr/>
        </p:nvSpPr>
        <p:spPr>
          <a:xfrm>
            <a:off x="914400" y="2513086"/>
            <a:ext cx="10629900" cy="5752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ko-KR" altLang="en-US" dirty="0" err="1">
                <a:solidFill>
                  <a:srgbClr val="FF0000"/>
                </a:solidFill>
              </a:rPr>
              <a:t>짱짱</a:t>
            </a:r>
            <a:r>
              <a:rPr lang="ko-KR" altLang="en-US" dirty="0">
                <a:solidFill>
                  <a:srgbClr val="FF0000"/>
                </a:solidFill>
              </a:rPr>
              <a:t> 좋은 </a:t>
            </a:r>
            <a:r>
              <a:rPr lang="en-US" altLang="ko-KR" dirty="0">
                <a:solidFill>
                  <a:srgbClr val="FF0000"/>
                </a:solidFill>
              </a:rPr>
              <a:t>Virtual Function </a:t>
            </a:r>
            <a:r>
              <a:rPr lang="ko-KR" altLang="en-US" dirty="0">
                <a:solidFill>
                  <a:srgbClr val="FF0000"/>
                </a:solidFill>
              </a:rPr>
              <a:t>쓰세요</a:t>
            </a:r>
            <a:r>
              <a:rPr lang="en-US" altLang="ko-KR" dirty="0">
                <a:solidFill>
                  <a:srgbClr val="FF0000"/>
                </a:solidFill>
              </a:rPr>
              <a:t>.</a:t>
            </a:r>
            <a:r>
              <a:rPr lang="ko-KR" altLang="en-US" dirty="0">
                <a:solidFill>
                  <a:srgbClr val="FF0000"/>
                </a:solidFill>
              </a:rPr>
              <a:t> </a:t>
            </a:r>
            <a:endParaRPr lang="en-US" altLang="ko-KR" dirty="0">
              <a:solidFill>
                <a:srgbClr val="FF0000"/>
              </a:solidFill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dirty="0"/>
          </a:p>
          <a:p>
            <a:pPr marL="0" indent="0">
              <a:buFont typeface="Arial" panose="020B0604020202020204" pitchFamily="34" charset="0"/>
              <a:buNone/>
            </a:pPr>
            <a:endParaRPr lang="en-US" dirty="0"/>
          </a:p>
        </p:txBody>
      </p:sp>
      <p:sp>
        <p:nvSpPr>
          <p:cNvPr id="7" name="Content Placeholder 1"/>
          <p:cNvSpPr txBox="1">
            <a:spLocks/>
          </p:cNvSpPr>
          <p:nvPr/>
        </p:nvSpPr>
        <p:spPr>
          <a:xfrm>
            <a:off x="5088935" y="3960382"/>
            <a:ext cx="5474290" cy="148391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altLang="ko-KR" sz="4400" dirty="0">
                <a:solidFill>
                  <a:schemeClr val="tx2"/>
                </a:solidFill>
              </a:rPr>
              <a:t>C++ : ???</a:t>
            </a:r>
          </a:p>
          <a:p>
            <a:pPr marL="0" indent="0" algn="ctr">
              <a:buFont typeface="Arial" panose="020B0604020202020204" pitchFamily="34" charset="0"/>
              <a:buNone/>
            </a:pPr>
            <a:r>
              <a:rPr lang="ko-KR" altLang="en-US" sz="3200" dirty="0"/>
              <a:t>그게</a:t>
            </a:r>
            <a:r>
              <a:rPr lang="en-US" altLang="ko-KR" sz="3200" dirty="0"/>
              <a:t>… </a:t>
            </a:r>
            <a:r>
              <a:rPr lang="ko-KR" altLang="en-US" sz="3200" dirty="0"/>
              <a:t>좋은 </a:t>
            </a:r>
            <a:r>
              <a:rPr lang="ko-KR" altLang="en-US" sz="3200" dirty="0" err="1"/>
              <a:t>건가</a:t>
            </a:r>
            <a:r>
              <a:rPr lang="en-US" altLang="ko-KR" sz="3200" dirty="0"/>
              <a:t>?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33836958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wipe/>
      </p:transition>
    </mc:Choice>
    <mc:Fallback xmlns="">
      <p:transition>
        <p:wip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914400" y="5054830"/>
            <a:ext cx="10629900" cy="609398"/>
          </a:xfrm>
        </p:spPr>
        <p:txBody>
          <a:bodyPr/>
          <a:lstStyle/>
          <a:p>
            <a:pPr algn="ctr"/>
            <a:r>
              <a:rPr lang="ko-KR" altLang="en-US" dirty="0">
                <a:latin typeface="+mj-ea"/>
              </a:rPr>
              <a:t>그게 아닌 것 같은데</a:t>
            </a:r>
            <a:endParaRPr lang="en-US" dirty="0">
              <a:latin typeface="+mj-ea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F72DC0FD-B062-48B3-83A6-1A81D25906FE}" type="slidenum">
              <a:rPr lang="en-US" smtClean="0"/>
              <a:pPr/>
              <a:t>12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algn="ctr"/>
            <a:r>
              <a:rPr lang="en-US"/>
              <a:t>Park Dong-Ha</a:t>
            </a:r>
          </a:p>
        </p:txBody>
      </p:sp>
      <p:pic>
        <p:nvPicPr>
          <p:cNvPr id="9" name="Content Placeholder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10769" y="1914429"/>
            <a:ext cx="3037162" cy="3037162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914400" y="1349526"/>
            <a:ext cx="106299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800" dirty="0">
                <a:latin typeface="+mn-ea"/>
              </a:rPr>
              <a:t>글쎄</a:t>
            </a:r>
            <a:r>
              <a:rPr lang="en-US" altLang="ko-KR" sz="2800" dirty="0">
                <a:latin typeface="+mn-ea"/>
              </a:rPr>
              <a:t>…?</a:t>
            </a:r>
            <a:endParaRPr lang="en-US" sz="2800" dirty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649099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wipe/>
      </p:transition>
    </mc:Choice>
    <mc:Fallback xmlns="">
      <p:transition>
        <p:wip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914400" y="1444625"/>
            <a:ext cx="10629900" cy="1068461"/>
          </a:xfrm>
        </p:spPr>
        <p:txBody>
          <a:bodyPr/>
          <a:lstStyle/>
          <a:p>
            <a:pPr marL="0" indent="0">
              <a:buNone/>
            </a:pPr>
            <a:r>
              <a:rPr lang="ko-KR" altLang="en-US" dirty="0" err="1"/>
              <a:t>짱짱</a:t>
            </a:r>
            <a:r>
              <a:rPr lang="ko-KR" altLang="en-US" dirty="0"/>
              <a:t> 좋은 </a:t>
            </a:r>
            <a:r>
              <a:rPr lang="en-US" altLang="ko-KR" dirty="0"/>
              <a:t>Interface </a:t>
            </a:r>
            <a:r>
              <a:rPr lang="ko-KR" altLang="en-US" dirty="0"/>
              <a:t>쓰세요</a:t>
            </a:r>
            <a:r>
              <a:rPr lang="en-US" altLang="ko-KR" dirty="0"/>
              <a:t>.</a:t>
            </a:r>
            <a:r>
              <a:rPr lang="ko-KR" altLang="en-US" dirty="0"/>
              <a:t> </a:t>
            </a:r>
            <a:endParaRPr lang="en-US" altLang="ko-KR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Java/C#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F72DC0FD-B062-48B3-83A6-1A81D25906FE}" type="slidenum">
              <a:rPr lang="en-US" smtClean="0"/>
              <a:pPr/>
              <a:t>13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algn="ctr"/>
            <a:r>
              <a:rPr lang="en-US"/>
              <a:t>Park Dong-Ha</a:t>
            </a:r>
            <a:endParaRPr lang="en-US" dirty="0"/>
          </a:p>
        </p:txBody>
      </p:sp>
      <p:sp>
        <p:nvSpPr>
          <p:cNvPr id="6" name="Content Placeholder 1"/>
          <p:cNvSpPr txBox="1">
            <a:spLocks/>
          </p:cNvSpPr>
          <p:nvPr/>
        </p:nvSpPr>
        <p:spPr>
          <a:xfrm>
            <a:off x="914400" y="2513086"/>
            <a:ext cx="10629900" cy="5752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ko-KR" altLang="en-US" dirty="0" err="1">
                <a:solidFill>
                  <a:srgbClr val="FF0000"/>
                </a:solidFill>
              </a:rPr>
              <a:t>짱짱</a:t>
            </a:r>
            <a:r>
              <a:rPr lang="ko-KR" altLang="en-US" dirty="0">
                <a:solidFill>
                  <a:srgbClr val="FF0000"/>
                </a:solidFill>
              </a:rPr>
              <a:t> 좋은 </a:t>
            </a:r>
            <a:r>
              <a:rPr lang="en-US" altLang="ko-KR" dirty="0">
                <a:solidFill>
                  <a:srgbClr val="FF0000"/>
                </a:solidFill>
              </a:rPr>
              <a:t>Virtual Function </a:t>
            </a:r>
            <a:r>
              <a:rPr lang="ko-KR" altLang="en-US" dirty="0">
                <a:solidFill>
                  <a:srgbClr val="FF0000"/>
                </a:solidFill>
              </a:rPr>
              <a:t>쓰세요</a:t>
            </a:r>
            <a:r>
              <a:rPr lang="en-US" altLang="ko-KR" dirty="0">
                <a:solidFill>
                  <a:srgbClr val="FF0000"/>
                </a:solidFill>
              </a:rPr>
              <a:t>.</a:t>
            </a:r>
            <a:r>
              <a:rPr lang="ko-KR" altLang="en-US" dirty="0">
                <a:solidFill>
                  <a:srgbClr val="FF0000"/>
                </a:solidFill>
              </a:rPr>
              <a:t> </a:t>
            </a:r>
            <a:endParaRPr lang="en-US" altLang="ko-KR" dirty="0">
              <a:solidFill>
                <a:srgbClr val="FF0000"/>
              </a:solidFill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dirty="0"/>
          </a:p>
          <a:p>
            <a:pPr marL="0" indent="0">
              <a:buFont typeface="Arial" panose="020B0604020202020204" pitchFamily="34" charset="0"/>
              <a:buNone/>
            </a:pPr>
            <a:endParaRPr lang="en-US" dirty="0"/>
          </a:p>
        </p:txBody>
      </p:sp>
      <p:sp>
        <p:nvSpPr>
          <p:cNvPr id="7" name="Content Placeholder 1"/>
          <p:cNvSpPr txBox="1">
            <a:spLocks/>
          </p:cNvSpPr>
          <p:nvPr/>
        </p:nvSpPr>
        <p:spPr>
          <a:xfrm>
            <a:off x="5088935" y="3960382"/>
            <a:ext cx="5474290" cy="148391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altLang="ko-KR" sz="4400" dirty="0">
                <a:solidFill>
                  <a:schemeClr val="tx2"/>
                </a:solidFill>
              </a:rPr>
              <a:t>C++ : ???</a:t>
            </a:r>
          </a:p>
          <a:p>
            <a:pPr marL="0" indent="0" algn="ctr">
              <a:buFont typeface="Arial" panose="020B0604020202020204" pitchFamily="34" charset="0"/>
              <a:buNone/>
            </a:pPr>
            <a:r>
              <a:rPr lang="ko-KR" altLang="en-US" sz="3200" dirty="0"/>
              <a:t>그게</a:t>
            </a:r>
            <a:r>
              <a:rPr lang="en-US" altLang="ko-KR" sz="3200" dirty="0"/>
              <a:t>… </a:t>
            </a:r>
            <a:r>
              <a:rPr lang="ko-KR" altLang="en-US" sz="3200" dirty="0"/>
              <a:t>좋은 </a:t>
            </a:r>
            <a:r>
              <a:rPr lang="ko-KR" altLang="en-US" sz="3200" dirty="0" err="1"/>
              <a:t>건가</a:t>
            </a:r>
            <a:r>
              <a:rPr lang="en-US" altLang="ko-KR" sz="3200" dirty="0"/>
              <a:t>?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26885228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wipe/>
      </p:transition>
    </mc:Choice>
    <mc:Fallback xmlns="">
      <p:transition>
        <p:wip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1598686" y="2285775"/>
            <a:ext cx="3881658" cy="1483629"/>
          </a:xfrm>
        </p:spPr>
        <p:txBody>
          <a:bodyPr>
            <a:normAutofit/>
          </a:bodyPr>
          <a:lstStyle/>
          <a:p>
            <a:pPr marL="0" indent="0" algn="r">
              <a:buNone/>
            </a:pPr>
            <a:r>
              <a:rPr lang="ko-KR" altLang="en-US" sz="2400" dirty="0">
                <a:solidFill>
                  <a:schemeClr val="accent3"/>
                </a:solidFill>
              </a:rPr>
              <a:t>설계 단계에서는 </a:t>
            </a:r>
            <a:endParaRPr lang="en-US" altLang="ko-KR" sz="2400" dirty="0">
              <a:solidFill>
                <a:schemeClr val="accent3"/>
              </a:solidFill>
            </a:endParaRPr>
          </a:p>
          <a:p>
            <a:pPr marL="0" indent="0" algn="r">
              <a:buNone/>
            </a:pPr>
            <a:r>
              <a:rPr lang="ko-KR" altLang="en-US" sz="3200" dirty="0"/>
              <a:t>결합</a:t>
            </a:r>
            <a:endParaRPr lang="en-US" altLang="ko-KR" sz="3200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ko-KR" altLang="en-US" dirty="0"/>
              <a:t>비용도 문제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F72DC0FD-B062-48B3-83A6-1A81D25906FE}" type="slidenum">
              <a:rPr lang="en-US" smtClean="0"/>
              <a:pPr/>
              <a:t>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algn="ctr"/>
            <a:r>
              <a:rPr lang="en-US" dirty="0"/>
              <a:t>Park Dong-Ha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46851" y="1935233"/>
            <a:ext cx="3511549" cy="3511549"/>
          </a:xfrm>
          <a:prstGeom prst="rect">
            <a:avLst/>
          </a:prstGeom>
        </p:spPr>
      </p:pic>
      <p:sp>
        <p:nvSpPr>
          <p:cNvPr id="9" name="Content Placeholder 1"/>
          <p:cNvSpPr txBox="1">
            <a:spLocks/>
          </p:cNvSpPr>
          <p:nvPr/>
        </p:nvSpPr>
        <p:spPr>
          <a:xfrm>
            <a:off x="1066800" y="4106726"/>
            <a:ext cx="4413544" cy="148362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buFont typeface="Arial" panose="020B0604020202020204" pitchFamily="34" charset="0"/>
              <a:buNone/>
            </a:pPr>
            <a:r>
              <a:rPr lang="ko-KR" altLang="en-US" sz="2400" dirty="0">
                <a:solidFill>
                  <a:schemeClr val="accent6"/>
                </a:solidFill>
              </a:rPr>
              <a:t>개발</a:t>
            </a:r>
            <a:r>
              <a:rPr lang="en-US" altLang="ko-KR" sz="2400" dirty="0">
                <a:solidFill>
                  <a:schemeClr val="accent6"/>
                </a:solidFill>
              </a:rPr>
              <a:t>/</a:t>
            </a:r>
            <a:r>
              <a:rPr lang="ko-KR" altLang="en-US" sz="2400" dirty="0">
                <a:solidFill>
                  <a:schemeClr val="accent6"/>
                </a:solidFill>
              </a:rPr>
              <a:t>테스트 단계에서는</a:t>
            </a:r>
            <a:endParaRPr lang="en-US" altLang="ko-KR" sz="2400" dirty="0">
              <a:solidFill>
                <a:schemeClr val="accent6"/>
              </a:solidFill>
            </a:endParaRPr>
          </a:p>
          <a:p>
            <a:pPr marL="0" indent="0" algn="r">
              <a:buFont typeface="Arial" panose="020B0604020202020204" pitchFamily="34" charset="0"/>
              <a:buNone/>
            </a:pPr>
            <a:r>
              <a:rPr lang="ko-KR" altLang="en-US" sz="3200" dirty="0"/>
              <a:t>비용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3650611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wipe/>
      </p:transition>
    </mc:Choice>
    <mc:Fallback xmlns="">
      <p:transition>
        <p:wip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altLang="ko-KR" dirty="0"/>
              <a:t>Refactoring</a:t>
            </a:r>
          </a:p>
          <a:p>
            <a:pPr marL="0" indent="0">
              <a:buNone/>
            </a:pPr>
            <a:r>
              <a:rPr lang="ko-KR" altLang="en-US" dirty="0"/>
              <a:t>그거 언제 해</a:t>
            </a:r>
            <a:r>
              <a:rPr lang="en-US" altLang="ko-KR" dirty="0"/>
              <a:t>…?</a:t>
            </a:r>
          </a:p>
          <a:p>
            <a:pPr marL="0" indent="0">
              <a:buNone/>
            </a:pPr>
            <a:endParaRPr lang="en-US" altLang="ko-KR" dirty="0"/>
          </a:p>
          <a:p>
            <a:pPr marL="0" indent="0">
              <a:buNone/>
            </a:pPr>
            <a:r>
              <a:rPr lang="ko-KR" altLang="en-US" dirty="0"/>
              <a:t>다시 작성해야 하는데</a:t>
            </a:r>
            <a:r>
              <a:rPr lang="en-US" altLang="ko-KR" dirty="0"/>
              <a:t>…</a:t>
            </a:r>
          </a:p>
          <a:p>
            <a:pPr marL="0" indent="0">
              <a:buNone/>
            </a:pPr>
            <a:r>
              <a:rPr lang="ko-KR" altLang="en-US" dirty="0"/>
              <a:t>그거 </a:t>
            </a:r>
            <a:r>
              <a:rPr lang="ko-KR" altLang="en-US" dirty="0" err="1"/>
              <a:t>힘들잖아</a:t>
            </a:r>
            <a:r>
              <a:rPr lang="en-US" altLang="ko-KR" dirty="0"/>
              <a:t>…?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개발</a:t>
            </a:r>
            <a:r>
              <a:rPr lang="en-US" altLang="ko-KR" dirty="0"/>
              <a:t>/</a:t>
            </a:r>
            <a:r>
              <a:rPr lang="ko-KR" altLang="en-US" dirty="0"/>
              <a:t>테스트 비용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F72DC0FD-B062-48B3-83A6-1A81D25906FE}" type="slidenum">
              <a:rPr lang="en-US" smtClean="0"/>
              <a:pPr/>
              <a:t>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algn="ctr"/>
            <a:r>
              <a:rPr lang="en-US"/>
              <a:t>Park Dong-Ha</a:t>
            </a:r>
          </a:p>
        </p:txBody>
      </p:sp>
    </p:spTree>
    <p:extLst>
      <p:ext uri="{BB962C8B-B14F-4D97-AF65-F5344CB8AC3E}">
        <p14:creationId xmlns:p14="http://schemas.microsoft.com/office/powerpoint/2010/main" val="11999957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wipe/>
      </p:transition>
    </mc:Choice>
    <mc:Fallback xmlns="">
      <p:transition>
        <p:wip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#include &lt;</a:t>
            </a:r>
            <a:r>
              <a:rPr lang="en-US" dirty="0" err="1"/>
              <a:t>dependecy</a:t>
            </a:r>
            <a:r>
              <a:rPr lang="en-US" dirty="0"/>
              <a:t>&gt;</a:t>
            </a:r>
          </a:p>
        </p:txBody>
      </p:sp>
    </p:spTree>
    <p:extLst>
      <p:ext uri="{BB962C8B-B14F-4D97-AF65-F5344CB8AC3E}">
        <p14:creationId xmlns:p14="http://schemas.microsoft.com/office/powerpoint/2010/main" val="23720327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wipe/>
      </p:transition>
    </mc:Choice>
    <mc:Fallback xmlns="">
      <p:transition>
        <p:wip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2400" dirty="0">
                <a:latin typeface="+mn-ea"/>
              </a:rPr>
              <a:t> - Adaptive Code via C#</a:t>
            </a:r>
          </a:p>
          <a:p>
            <a:pPr marL="0" indent="0">
              <a:buNone/>
            </a:pPr>
            <a:r>
              <a:rPr lang="en-US" sz="2000" dirty="0">
                <a:latin typeface="+mn-ea"/>
              </a:rPr>
              <a:t>	</a:t>
            </a:r>
            <a:r>
              <a:rPr lang="en-US" sz="2000" dirty="0">
                <a:latin typeface="+mn-ea"/>
                <a:hlinkClick r:id="rId3"/>
              </a:rPr>
              <a:t>http://goo.gl/EhVzom</a:t>
            </a:r>
            <a:endParaRPr lang="en-US" sz="2000" dirty="0">
              <a:latin typeface="+mn-ea"/>
            </a:endParaRPr>
          </a:p>
          <a:p>
            <a:pPr>
              <a:buFontTx/>
              <a:buChar char="-"/>
            </a:pPr>
            <a:r>
              <a:rPr lang="en-US" sz="2400" dirty="0">
                <a:latin typeface="+mn-ea"/>
              </a:rPr>
              <a:t>YSE sound-engine</a:t>
            </a:r>
          </a:p>
          <a:p>
            <a:pPr marL="0" indent="0">
              <a:buNone/>
            </a:pPr>
            <a:r>
              <a:rPr lang="en-US" dirty="0">
                <a:latin typeface="+mn-ea"/>
              </a:rPr>
              <a:t>	</a:t>
            </a:r>
            <a:r>
              <a:rPr lang="en-US" sz="2000" dirty="0">
                <a:latin typeface="+mn-ea"/>
              </a:rPr>
              <a:t> </a:t>
            </a:r>
            <a:r>
              <a:rPr lang="en-US" sz="2000" dirty="0">
                <a:latin typeface="+mn-ea"/>
                <a:hlinkClick r:id="rId4"/>
              </a:rPr>
              <a:t>https://github.com/yvanvds/yse-soundengine</a:t>
            </a:r>
            <a:endParaRPr lang="en-US" sz="2000" dirty="0">
              <a:latin typeface="+mn-ea"/>
            </a:endParaRPr>
          </a:p>
          <a:p>
            <a:pPr>
              <a:buFontTx/>
              <a:buChar char="-"/>
            </a:pPr>
            <a:r>
              <a:rPr lang="en-US" sz="2400" dirty="0" err="1">
                <a:latin typeface="+mn-ea"/>
              </a:rPr>
              <a:t>irrKlang</a:t>
            </a:r>
            <a:r>
              <a:rPr lang="en-US" sz="2400" dirty="0">
                <a:latin typeface="+mn-ea"/>
              </a:rPr>
              <a:t> </a:t>
            </a:r>
          </a:p>
          <a:p>
            <a:pPr marL="0" indent="0">
              <a:buNone/>
            </a:pPr>
            <a:r>
              <a:rPr lang="en-US" dirty="0">
                <a:latin typeface="+mn-ea"/>
              </a:rPr>
              <a:t>	 </a:t>
            </a:r>
            <a:r>
              <a:rPr lang="en-US" sz="2000" dirty="0">
                <a:latin typeface="+mn-ea"/>
                <a:hlinkClick r:id="rId5"/>
              </a:rPr>
              <a:t>http://www.ambiera.com/irrklang/</a:t>
            </a:r>
            <a:endParaRPr lang="en-US" sz="2000" dirty="0">
              <a:latin typeface="+mn-ea"/>
            </a:endParaRPr>
          </a:p>
          <a:p>
            <a:pPr marL="0" indent="0">
              <a:buNone/>
            </a:pPr>
            <a:endParaRPr lang="en-US" dirty="0">
              <a:latin typeface="+mn-ea"/>
            </a:endParaRPr>
          </a:p>
          <a:p>
            <a:pPr marL="0" indent="0">
              <a:buNone/>
            </a:pPr>
            <a:endParaRPr lang="en-US" dirty="0">
              <a:latin typeface="+mn-ea"/>
            </a:endParaRPr>
          </a:p>
          <a:p>
            <a:pPr marL="0" indent="0">
              <a:buNone/>
            </a:pPr>
            <a:endParaRPr lang="en-US" dirty="0">
              <a:latin typeface="+mn-ea"/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+mj-ea"/>
              </a:rPr>
              <a:t>Reference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F72DC0FD-B062-48B3-83A6-1A81D25906FE}" type="slidenum">
              <a:rPr lang="en-US" smtClean="0"/>
              <a:pPr/>
              <a:t>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algn="ctr"/>
            <a:r>
              <a:rPr lang="en-US"/>
              <a:t>Park Dong-Ha</a:t>
            </a:r>
          </a:p>
        </p:txBody>
      </p:sp>
    </p:spTree>
    <p:extLst>
      <p:ext uri="{BB962C8B-B14F-4D97-AF65-F5344CB8AC3E}">
        <p14:creationId xmlns:p14="http://schemas.microsoft.com/office/powerpoint/2010/main" val="28787436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wipe/>
      </p:transition>
    </mc:Choice>
    <mc:Fallback xmlns="">
      <p:transition>
        <p:wip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3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146582" y="4323244"/>
            <a:ext cx="5898835" cy="732233"/>
          </a:xfrm>
        </p:spPr>
        <p:txBody>
          <a:bodyPr>
            <a:normAutofit/>
          </a:bodyPr>
          <a:lstStyle/>
          <a:p>
            <a:pPr algn="ctr"/>
            <a:r>
              <a:rPr lang="ko-KR" altLang="en-US" sz="4400" dirty="0">
                <a:solidFill>
                  <a:schemeClr val="bg1"/>
                </a:solidFill>
              </a:rPr>
              <a:t>감사합니다</a:t>
            </a:r>
            <a:r>
              <a:rPr lang="en-US" altLang="ko-KR" sz="4400" dirty="0">
                <a:solidFill>
                  <a:schemeClr val="bg1"/>
                </a:solidFill>
              </a:rPr>
              <a:t>!</a:t>
            </a:r>
            <a:endParaRPr lang="en-US" sz="4400" dirty="0">
              <a:solidFill>
                <a:schemeClr val="bg1"/>
              </a:solidFill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17769" y="1415821"/>
            <a:ext cx="2156460" cy="22098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27655895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wipe/>
      </p:transition>
    </mc:Choice>
    <mc:Fallback xmlns="">
      <p:transition>
        <p:wip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29350" y="1542123"/>
            <a:ext cx="4356835" cy="4684769"/>
          </a:xfrm>
          <a:prstGeom prst="rect">
            <a:avLst/>
          </a:prstGeom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참고 자료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914400" y="3315122"/>
            <a:ext cx="4427621" cy="11387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i="1" dirty="0">
                <a:solidFill>
                  <a:schemeClr val="accent6"/>
                </a:solidFill>
              </a:rPr>
              <a:t>“C#</a:t>
            </a:r>
            <a:r>
              <a:rPr lang="ko-KR" altLang="en-US" sz="2400" i="1" dirty="0">
                <a:solidFill>
                  <a:schemeClr val="accent6"/>
                </a:solidFill>
              </a:rPr>
              <a:t>을 쓰지 않더라도 </a:t>
            </a:r>
            <a:br>
              <a:rPr lang="en-US" altLang="ko-KR" sz="2400" i="1" dirty="0">
                <a:solidFill>
                  <a:schemeClr val="accent6"/>
                </a:solidFill>
              </a:rPr>
            </a:br>
            <a:r>
              <a:rPr lang="ko-KR" altLang="en-US" sz="2400" i="1" dirty="0">
                <a:solidFill>
                  <a:schemeClr val="accent6"/>
                </a:solidFill>
              </a:rPr>
              <a:t>읽어야 하는 바로 그 책</a:t>
            </a:r>
            <a:r>
              <a:rPr lang="en-US" altLang="ko-KR" sz="2400" i="1" dirty="0">
                <a:solidFill>
                  <a:schemeClr val="accent6"/>
                </a:solidFill>
              </a:rPr>
              <a:t>!”</a:t>
            </a:r>
            <a:br>
              <a:rPr lang="en-US" altLang="ko-KR" sz="2400" i="1" dirty="0"/>
            </a:br>
            <a:r>
              <a:rPr lang="en-US" altLang="ko-KR" sz="2000" i="1" dirty="0"/>
              <a:t>- </a:t>
            </a:r>
            <a:r>
              <a:rPr lang="ko-KR" altLang="en-US" sz="2000" i="1" dirty="0"/>
              <a:t>박 동하</a:t>
            </a:r>
            <a:endParaRPr lang="en-US" sz="2400" i="1" dirty="0"/>
          </a:p>
        </p:txBody>
      </p:sp>
    </p:spTree>
    <p:extLst>
      <p:ext uri="{BB962C8B-B14F-4D97-AF65-F5344CB8AC3E}">
        <p14:creationId xmlns:p14="http://schemas.microsoft.com/office/powerpoint/2010/main" val="1964721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wipe/>
      </p:transition>
    </mc:Choice>
    <mc:Fallback xmlns="">
      <p:transition>
        <p:wip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ko-KR" altLang="en-US" dirty="0"/>
              <a:t>타입 설계의 어려움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F72DC0FD-B062-48B3-83A6-1A81D25906FE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algn="ctr"/>
            <a:r>
              <a:rPr lang="en-US"/>
              <a:t>Park Dong-Ha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1328487" y="2641159"/>
            <a:ext cx="980172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solidFill>
                  <a:schemeClr val="accent6"/>
                </a:solidFill>
              </a:rPr>
              <a:t>Class Hierarchy</a:t>
            </a:r>
            <a:r>
              <a:rPr lang="ko-KR" altLang="en-US" sz="3600" dirty="0">
                <a:solidFill>
                  <a:schemeClr val="accent6"/>
                </a:solidFill>
              </a:rPr>
              <a:t> 설계 </a:t>
            </a:r>
            <a:endParaRPr lang="en-US" sz="3600" dirty="0">
              <a:solidFill>
                <a:schemeClr val="accent6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1328487" y="4775299"/>
            <a:ext cx="9801726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sz="3200" dirty="0"/>
              <a:t>어떻게 해야</a:t>
            </a:r>
            <a:r>
              <a:rPr lang="en-US" altLang="ko-KR" sz="3200" dirty="0"/>
              <a:t>…</a:t>
            </a:r>
            <a:br>
              <a:rPr lang="en-US" altLang="ko-KR" sz="3200" dirty="0"/>
            </a:br>
            <a:r>
              <a:rPr lang="ko-KR" altLang="en-US" sz="3200" dirty="0"/>
              <a:t>잘 했다고 소문이 날까</a:t>
            </a:r>
            <a:r>
              <a:rPr lang="en-US" altLang="ko-KR" sz="3200" dirty="0"/>
              <a:t>?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40028169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wipe/>
      </p:transition>
    </mc:Choice>
    <mc:Fallback xmlns="">
      <p:transition>
        <p:wip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lnSpc>
                <a:spcPct val="150000"/>
              </a:lnSpc>
              <a:buNone/>
            </a:pPr>
            <a:r>
              <a:rPr lang="ko-KR" altLang="en-US" dirty="0"/>
              <a:t>몇가지 원칙들이 있는데</a:t>
            </a:r>
            <a:r>
              <a:rPr lang="en-US" altLang="ko-KR" dirty="0"/>
              <a:t>…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ko-KR" altLang="en-US" sz="2400" dirty="0"/>
              <a:t> </a:t>
            </a:r>
            <a:r>
              <a:rPr lang="en-US" altLang="ko-KR" sz="2400" dirty="0"/>
              <a:t>- </a:t>
            </a:r>
            <a:r>
              <a:rPr lang="ko-KR" altLang="en-US" sz="2400" dirty="0"/>
              <a:t>단일 책임 </a:t>
            </a:r>
            <a:r>
              <a:rPr lang="en-US" altLang="ko-KR" sz="2400" dirty="0"/>
              <a:t>		</a:t>
            </a:r>
            <a:r>
              <a:rPr lang="en-US" sz="2000" dirty="0">
                <a:solidFill>
                  <a:schemeClr val="accent6"/>
                </a:solidFill>
                <a:latin typeface="+mn-ea"/>
              </a:rPr>
              <a:t>S</a:t>
            </a:r>
            <a:r>
              <a:rPr lang="en-US" sz="2000" dirty="0">
                <a:latin typeface="+mn-ea"/>
              </a:rPr>
              <a:t>ingle Responsibility</a:t>
            </a:r>
            <a:br>
              <a:rPr lang="en-US" sz="2400" dirty="0"/>
            </a:br>
            <a:r>
              <a:rPr lang="en-US" sz="2400" dirty="0"/>
              <a:t> - </a:t>
            </a:r>
            <a:r>
              <a:rPr lang="ko-KR" altLang="en-US" sz="2400" dirty="0"/>
              <a:t>개방 폐쇄</a:t>
            </a:r>
            <a:r>
              <a:rPr lang="en-US" altLang="ko-KR" sz="2400" dirty="0"/>
              <a:t>			</a:t>
            </a:r>
            <a:r>
              <a:rPr lang="en-US" sz="2000" dirty="0">
                <a:solidFill>
                  <a:schemeClr val="accent6"/>
                </a:solidFill>
                <a:latin typeface="+mn-ea"/>
              </a:rPr>
              <a:t>O</a:t>
            </a:r>
            <a:r>
              <a:rPr lang="en-US" sz="2000" dirty="0">
                <a:latin typeface="+mn-ea"/>
              </a:rPr>
              <a:t>pen/Close Principle</a:t>
            </a:r>
            <a:br>
              <a:rPr lang="en-US" sz="2400" dirty="0"/>
            </a:br>
            <a:r>
              <a:rPr lang="en-US" sz="2400" dirty="0"/>
              <a:t> - </a:t>
            </a:r>
            <a:r>
              <a:rPr lang="ko-KR" altLang="en-US" sz="2400" strike="sngStrike" dirty="0"/>
              <a:t>리스코프 치환</a:t>
            </a:r>
            <a:r>
              <a:rPr lang="en-US" altLang="ko-KR" sz="2400" dirty="0"/>
              <a:t>		</a:t>
            </a:r>
            <a:r>
              <a:rPr lang="en-US" sz="2000" strike="sngStrike" dirty="0">
                <a:solidFill>
                  <a:schemeClr val="accent6"/>
                </a:solidFill>
                <a:latin typeface="+mn-ea"/>
              </a:rPr>
              <a:t>L</a:t>
            </a:r>
            <a:r>
              <a:rPr lang="en-US" sz="2000" strike="sngStrike" dirty="0">
                <a:latin typeface="+mn-ea"/>
              </a:rPr>
              <a:t>iskov Substitution Principle</a:t>
            </a:r>
            <a:br>
              <a:rPr lang="en-US" sz="2400" dirty="0"/>
            </a:br>
            <a:r>
              <a:rPr lang="en-US" sz="2400" dirty="0"/>
              <a:t> - </a:t>
            </a:r>
            <a:r>
              <a:rPr lang="ko-KR" altLang="en-US" sz="2400" strike="sngStrike" dirty="0"/>
              <a:t>인터페이스 분리</a:t>
            </a:r>
            <a:r>
              <a:rPr lang="ko-KR" altLang="en-US" b="1" dirty="0">
                <a:solidFill>
                  <a:schemeClr val="accent6"/>
                </a:solidFill>
              </a:rPr>
              <a:t> </a:t>
            </a:r>
            <a:r>
              <a:rPr lang="en-US" altLang="ko-KR" b="1" dirty="0">
                <a:solidFill>
                  <a:schemeClr val="accent6"/>
                </a:solidFill>
              </a:rPr>
              <a:t>	</a:t>
            </a:r>
            <a:r>
              <a:rPr lang="en-US" sz="2000" strike="sngStrike" dirty="0">
                <a:solidFill>
                  <a:schemeClr val="accent6"/>
                </a:solidFill>
                <a:latin typeface="+mn-ea"/>
              </a:rPr>
              <a:t>I</a:t>
            </a:r>
            <a:r>
              <a:rPr lang="en-US" sz="2000" strike="sngStrike" dirty="0">
                <a:latin typeface="+mn-ea"/>
              </a:rPr>
              <a:t>nterface Segregation</a:t>
            </a:r>
            <a:br>
              <a:rPr lang="en-US" sz="2400" dirty="0"/>
            </a:br>
            <a:r>
              <a:rPr lang="en-US" sz="2400" dirty="0"/>
              <a:t> - </a:t>
            </a:r>
            <a:r>
              <a:rPr lang="ko-KR" altLang="en-US" b="1" dirty="0">
                <a:solidFill>
                  <a:schemeClr val="accent6"/>
                </a:solidFill>
              </a:rPr>
              <a:t>의존성 역전</a:t>
            </a:r>
            <a:r>
              <a:rPr lang="en-US" altLang="ko-KR" sz="2400" dirty="0"/>
              <a:t>		</a:t>
            </a:r>
            <a:r>
              <a:rPr lang="en-US" sz="2400" b="1" dirty="0">
                <a:solidFill>
                  <a:schemeClr val="accent6"/>
                </a:solidFill>
                <a:latin typeface="+mn-ea"/>
              </a:rPr>
              <a:t>D</a:t>
            </a:r>
            <a:r>
              <a:rPr lang="en-US" sz="2400" b="1" dirty="0">
                <a:latin typeface="+mn-ea"/>
              </a:rPr>
              <a:t>ependency Inversion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ko-KR" altLang="en-US" dirty="0"/>
              <a:t>오늘의 이야기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F72DC0FD-B062-48B3-83A6-1A81D25906FE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algn="ctr"/>
            <a:r>
              <a:rPr lang="en-US"/>
              <a:t>Park Dong-Ha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86385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wipe/>
      </p:transition>
    </mc:Choice>
    <mc:Fallback xmlns="">
      <p:transition>
        <p:wip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914400" y="1444625"/>
            <a:ext cx="5183619" cy="3817717"/>
          </a:xfrm>
        </p:spPr>
        <p:txBody>
          <a:bodyPr/>
          <a:lstStyle/>
          <a:p>
            <a:pPr>
              <a:buFontTx/>
              <a:buChar char="-"/>
            </a:pPr>
            <a:r>
              <a:rPr lang="ko-KR" altLang="en-US" dirty="0"/>
              <a:t>데이터 의존성</a:t>
            </a:r>
            <a:endParaRPr lang="en-US" altLang="ko-KR" dirty="0"/>
          </a:p>
          <a:p>
            <a:pPr lvl="1">
              <a:buFontTx/>
              <a:buChar char="-"/>
            </a:pPr>
            <a:r>
              <a:rPr lang="ko-KR" altLang="en-US" dirty="0"/>
              <a:t>혹은 순서</a:t>
            </a:r>
            <a:r>
              <a:rPr lang="en-US" altLang="ko-KR" dirty="0"/>
              <a:t>(Flow)</a:t>
            </a:r>
          </a:p>
          <a:p>
            <a:pPr marL="0" indent="0">
              <a:buNone/>
            </a:pPr>
            <a:endParaRPr lang="en-US" dirty="0"/>
          </a:p>
          <a:p>
            <a:pPr>
              <a:buFontTx/>
              <a:buChar char="-"/>
            </a:pPr>
            <a:r>
              <a:rPr lang="ko-KR" altLang="en-US" dirty="0">
                <a:solidFill>
                  <a:schemeClr val="accent6"/>
                </a:solidFill>
              </a:rPr>
              <a:t>코드 의존성</a:t>
            </a:r>
            <a:endParaRPr lang="en-US" altLang="ko-KR" dirty="0">
              <a:solidFill>
                <a:schemeClr val="accent6"/>
              </a:solidFill>
            </a:endParaRPr>
          </a:p>
          <a:p>
            <a:pPr lvl="1">
              <a:buFontTx/>
              <a:buChar char="-"/>
            </a:pPr>
            <a:r>
              <a:rPr lang="ko-KR" altLang="en-US" dirty="0"/>
              <a:t>혹은 바이너리</a:t>
            </a:r>
            <a:r>
              <a:rPr lang="en-US" altLang="ko-KR" dirty="0"/>
              <a:t>(Binary)</a:t>
            </a:r>
          </a:p>
          <a:p>
            <a:pPr lvl="1">
              <a:buFontTx/>
              <a:buChar char="-"/>
            </a:pPr>
            <a:r>
              <a:rPr lang="en-US" altLang="ko-KR" dirty="0" err="1"/>
              <a:t>dll</a:t>
            </a:r>
            <a:r>
              <a:rPr lang="en-US" altLang="ko-KR" dirty="0"/>
              <a:t>, so </a:t>
            </a:r>
            <a:r>
              <a:rPr lang="ko-KR" altLang="en-US" dirty="0"/>
              <a:t>등</a:t>
            </a:r>
            <a:r>
              <a:rPr lang="en-US" altLang="ko-KR" dirty="0"/>
              <a:t>..</a:t>
            </a:r>
          </a:p>
          <a:p>
            <a:pPr marL="0" indent="0">
              <a:buNone/>
            </a:pPr>
            <a:endParaRPr lang="en-US" altLang="ko-KR" dirty="0"/>
          </a:p>
          <a:p>
            <a:pPr marL="0" indent="0">
              <a:buNone/>
            </a:pPr>
            <a:endParaRPr lang="en-US" altLang="ko-KR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의존성</a:t>
            </a:r>
            <a:r>
              <a:rPr lang="en-US" altLang="ko-KR" dirty="0"/>
              <a:t>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F72DC0FD-B062-48B3-83A6-1A81D25906FE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algn="ctr"/>
            <a:r>
              <a:rPr lang="en-US"/>
              <a:t>Park Dong-Ha</a:t>
            </a:r>
            <a:endParaRPr lang="en-US" dirty="0"/>
          </a:p>
        </p:txBody>
      </p:sp>
      <p:sp>
        <p:nvSpPr>
          <p:cNvPr id="6" name="Content Placeholder 1"/>
          <p:cNvSpPr txBox="1">
            <a:spLocks/>
          </p:cNvSpPr>
          <p:nvPr/>
        </p:nvSpPr>
        <p:spPr>
          <a:xfrm>
            <a:off x="6098019" y="1444624"/>
            <a:ext cx="5183619" cy="38177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ko-KR" altLang="en-US" sz="3200" dirty="0"/>
              <a:t>오늘의 포커스</a:t>
            </a:r>
            <a:endParaRPr lang="en-US" altLang="ko-KR" sz="3200" dirty="0"/>
          </a:p>
          <a:p>
            <a:pPr marL="0" indent="0">
              <a:buFont typeface="Arial" panose="020B0604020202020204" pitchFamily="34" charset="0"/>
              <a:buNone/>
            </a:pPr>
            <a:r>
              <a:rPr lang="en-US" altLang="ko-KR" sz="3600" dirty="0">
                <a:solidFill>
                  <a:schemeClr val="accent6"/>
                </a:solidFill>
              </a:rPr>
              <a:t>	</a:t>
            </a:r>
            <a:r>
              <a:rPr lang="ko-KR" altLang="en-US" sz="3600" dirty="0">
                <a:solidFill>
                  <a:schemeClr val="accent6"/>
                </a:solidFill>
              </a:rPr>
              <a:t>코드 의존성</a:t>
            </a:r>
            <a:endParaRPr lang="en-US" altLang="ko-KR" sz="3600" dirty="0">
              <a:solidFill>
                <a:schemeClr val="accent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219056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wipe/>
      </p:transition>
    </mc:Choice>
    <mc:Fallback xmlns="">
      <p:transition>
        <p:wip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914400" y="1444625"/>
            <a:ext cx="10629900" cy="783848"/>
          </a:xfrm>
        </p:spPr>
        <p:txBody>
          <a:bodyPr/>
          <a:lstStyle/>
          <a:p>
            <a:pPr marL="0" indent="0">
              <a:buNone/>
            </a:pPr>
            <a:r>
              <a:rPr lang="ko-KR" altLang="en-US" dirty="0"/>
              <a:t>내가 </a:t>
            </a:r>
            <a:r>
              <a:rPr lang="ko-KR" altLang="en-US" b="1" dirty="0"/>
              <a:t>필요한</a:t>
            </a:r>
            <a:r>
              <a:rPr lang="ko-KR" altLang="en-US" dirty="0"/>
              <a:t> 모듈</a:t>
            </a:r>
            <a:endParaRPr lang="en-US" altLang="ko-KR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코드 의존성</a:t>
            </a:r>
            <a:r>
              <a:rPr lang="en-US" altLang="ko-KR" dirty="0"/>
              <a:t>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F72DC0FD-B062-48B3-83A6-1A81D25906FE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algn="ctr"/>
            <a:r>
              <a:rPr lang="en-US"/>
              <a:t>Park Dong-Ha</a:t>
            </a:r>
            <a:endParaRPr lang="en-US" dirty="0"/>
          </a:p>
        </p:txBody>
      </p:sp>
      <p:grpSp>
        <p:nvGrpSpPr>
          <p:cNvPr id="9" name="Group 8"/>
          <p:cNvGrpSpPr/>
          <p:nvPr/>
        </p:nvGrpSpPr>
        <p:grpSpPr>
          <a:xfrm>
            <a:off x="1092139" y="2898170"/>
            <a:ext cx="2005780" cy="1962735"/>
            <a:chOff x="1049749" y="2789169"/>
            <a:chExt cx="2005780" cy="1962735"/>
          </a:xfrm>
        </p:grpSpPr>
        <p:sp>
          <p:nvSpPr>
            <p:cNvPr id="10" name="TextBox 9"/>
            <p:cNvSpPr txBox="1"/>
            <p:nvPr/>
          </p:nvSpPr>
          <p:spPr>
            <a:xfrm>
              <a:off x="1049749" y="4290239"/>
              <a:ext cx="200578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2400" dirty="0"/>
                <a:t>Library</a:t>
              </a:r>
              <a:endParaRPr lang="en-US" sz="2400" dirty="0"/>
            </a:p>
          </p:txBody>
        </p:sp>
        <p:pic>
          <p:nvPicPr>
            <p:cNvPr id="11" name="Picture 10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427603" y="2789169"/>
              <a:ext cx="1250073" cy="1250073"/>
            </a:xfrm>
            <a:prstGeom prst="rect">
              <a:avLst/>
            </a:prstGeom>
          </p:spPr>
        </p:pic>
      </p:grpSp>
      <p:grpSp>
        <p:nvGrpSpPr>
          <p:cNvPr id="12" name="Group 11"/>
          <p:cNvGrpSpPr/>
          <p:nvPr/>
        </p:nvGrpSpPr>
        <p:grpSpPr>
          <a:xfrm>
            <a:off x="3760998" y="3149934"/>
            <a:ext cx="2005780" cy="1710971"/>
            <a:chOff x="7067089" y="3040933"/>
            <a:chExt cx="2005780" cy="1710971"/>
          </a:xfrm>
        </p:grpSpPr>
        <p:sp>
          <p:nvSpPr>
            <p:cNvPr id="13" name="TextBox 12"/>
            <p:cNvSpPr txBox="1"/>
            <p:nvPr/>
          </p:nvSpPr>
          <p:spPr>
            <a:xfrm>
              <a:off x="7067089" y="4290239"/>
              <a:ext cx="200578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dirty="0"/>
                <a:t>System API</a:t>
              </a:r>
            </a:p>
          </p:txBody>
        </p:sp>
        <p:pic>
          <p:nvPicPr>
            <p:cNvPr id="14" name="Picture 13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616755" y="3040933"/>
              <a:ext cx="906449" cy="906449"/>
            </a:xfrm>
            <a:prstGeom prst="rect">
              <a:avLst/>
            </a:prstGeom>
          </p:spPr>
        </p:pic>
      </p:grpSp>
      <p:grpSp>
        <p:nvGrpSpPr>
          <p:cNvPr id="22" name="Group 21"/>
          <p:cNvGrpSpPr/>
          <p:nvPr/>
        </p:nvGrpSpPr>
        <p:grpSpPr>
          <a:xfrm>
            <a:off x="7095137" y="1964271"/>
            <a:ext cx="4196424" cy="3810251"/>
            <a:chOff x="7095137" y="1964271"/>
            <a:chExt cx="4196424" cy="3810251"/>
          </a:xfrm>
        </p:grpSpPr>
        <p:sp>
          <p:nvSpPr>
            <p:cNvPr id="18" name="TextBox 17"/>
            <p:cNvSpPr txBox="1"/>
            <p:nvPr/>
          </p:nvSpPr>
          <p:spPr>
            <a:xfrm>
              <a:off x="7978153" y="5405190"/>
              <a:ext cx="3313408" cy="369332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r>
                <a:rPr lang="ko-KR" altLang="en-US" sz="2400" dirty="0">
                  <a:solidFill>
                    <a:schemeClr val="accent2"/>
                  </a:solidFill>
                  <a:latin typeface="+mn-ea"/>
                </a:rPr>
                <a:t>근데 이게 문제가 되나요</a:t>
              </a:r>
              <a:r>
                <a:rPr lang="en-US" altLang="ko-KR" sz="2400" dirty="0">
                  <a:solidFill>
                    <a:schemeClr val="accent2"/>
                  </a:solidFill>
                  <a:latin typeface="+mn-ea"/>
                </a:rPr>
                <a:t>?</a:t>
              </a:r>
              <a:endParaRPr lang="ko-KR" altLang="en-US" sz="2400" dirty="0">
                <a:solidFill>
                  <a:schemeClr val="accent2"/>
                </a:solidFill>
                <a:latin typeface="+mn-ea"/>
              </a:endParaRPr>
            </a:p>
          </p:txBody>
        </p:sp>
        <p:pic>
          <p:nvPicPr>
            <p:cNvPr id="19" name="Picture 2" descr="https://scontent.cdninstagram.com/hphotos-xpt1/t51.2885-15/e15/11098604_340400859504540_84778342_n.jpg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095137" y="1964271"/>
              <a:ext cx="3350634" cy="335063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1" name="TextBox 20"/>
            <p:cNvSpPr txBox="1"/>
            <p:nvPr/>
          </p:nvSpPr>
          <p:spPr>
            <a:xfrm>
              <a:off x="7560988" y="2101656"/>
              <a:ext cx="2418932" cy="307777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r>
                <a:rPr lang="ko-KR" altLang="en-US" sz="2000" dirty="0">
                  <a:solidFill>
                    <a:schemeClr val="accent2"/>
                  </a:solidFill>
                  <a:latin typeface="+mn-ea"/>
                </a:rPr>
                <a:t>나쁜 거야</a:t>
              </a:r>
              <a:r>
                <a:rPr lang="en-US" altLang="ko-KR" sz="2000" dirty="0">
                  <a:solidFill>
                    <a:schemeClr val="accent2"/>
                  </a:solidFill>
                  <a:latin typeface="+mn-ea"/>
                </a:rPr>
                <a:t>? </a:t>
              </a:r>
              <a:r>
                <a:rPr lang="ko-KR" altLang="en-US" sz="2000" dirty="0">
                  <a:solidFill>
                    <a:schemeClr val="accent2"/>
                  </a:solidFill>
                  <a:latin typeface="+mn-ea"/>
                </a:rPr>
                <a:t>때릴 거야</a:t>
              </a:r>
              <a:r>
                <a:rPr lang="en-US" altLang="ko-KR" sz="2000" dirty="0">
                  <a:solidFill>
                    <a:schemeClr val="accent2"/>
                  </a:solidFill>
                  <a:latin typeface="+mn-ea"/>
                </a:rPr>
                <a:t>?</a:t>
              </a:r>
              <a:endParaRPr lang="ko-KR" altLang="en-US" sz="2000" dirty="0">
                <a:solidFill>
                  <a:schemeClr val="accent2"/>
                </a:solidFill>
                <a:latin typeface="+mn-ea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1983214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wipe/>
      </p:transition>
    </mc:Choice>
    <mc:Fallback xmlns="">
      <p:transition>
        <p:wip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5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2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5338916" y="2153265"/>
            <a:ext cx="6205384" cy="3021515"/>
          </a:xfrm>
        </p:spPr>
        <p:txBody>
          <a:bodyPr anchor="ctr"/>
          <a:lstStyle/>
          <a:p>
            <a:pPr marL="0" indent="0">
              <a:buNone/>
            </a:pPr>
            <a:r>
              <a:rPr lang="en-US" altLang="ko-KR" dirty="0">
                <a:solidFill>
                  <a:schemeClr val="accent6"/>
                </a:solidFill>
              </a:rPr>
              <a:t>Q. </a:t>
            </a:r>
            <a:r>
              <a:rPr lang="ko-KR" altLang="en-US" dirty="0">
                <a:solidFill>
                  <a:schemeClr val="accent6"/>
                </a:solidFill>
              </a:rPr>
              <a:t>의존성이 문제인가</a:t>
            </a:r>
            <a:r>
              <a:rPr lang="en-US" altLang="ko-KR" dirty="0">
                <a:solidFill>
                  <a:schemeClr val="accent6"/>
                </a:solidFill>
              </a:rPr>
              <a:t>?</a:t>
            </a:r>
          </a:p>
          <a:p>
            <a:pPr marL="0" indent="0">
              <a:buNone/>
            </a:pPr>
            <a:r>
              <a:rPr lang="en-US" altLang="ko-KR" sz="2400" dirty="0">
                <a:solidFill>
                  <a:srgbClr val="FF0000"/>
                </a:solidFill>
              </a:rPr>
              <a:t>NO. </a:t>
            </a:r>
            <a:r>
              <a:rPr lang="ko-KR" altLang="en-US" sz="2400" dirty="0"/>
              <a:t>라이브러리를 의도적으로 쓰기 때문</a:t>
            </a:r>
            <a:endParaRPr lang="en-US" altLang="ko-KR" sz="2400" dirty="0"/>
          </a:p>
          <a:p>
            <a:pPr marL="0" indent="0">
              <a:buNone/>
            </a:pPr>
            <a:endParaRPr lang="en-US" altLang="ko-KR" sz="2400" dirty="0"/>
          </a:p>
          <a:p>
            <a:pPr marL="0" indent="0" algn="r">
              <a:buNone/>
            </a:pPr>
            <a:r>
              <a:rPr lang="en-US" altLang="ko-KR" sz="2400" dirty="0">
                <a:solidFill>
                  <a:srgbClr val="FF0000"/>
                </a:solidFill>
              </a:rPr>
              <a:t>Q. </a:t>
            </a:r>
            <a:r>
              <a:rPr lang="ko-KR" altLang="en-US" sz="2400" dirty="0">
                <a:solidFill>
                  <a:srgbClr val="FF0000"/>
                </a:solidFill>
              </a:rPr>
              <a:t>그러면 뭐가</a:t>
            </a:r>
            <a:r>
              <a:rPr lang="en-US" altLang="ko-KR" sz="2400" dirty="0">
                <a:solidFill>
                  <a:srgbClr val="FF0000"/>
                </a:solidFill>
              </a:rPr>
              <a:t>, </a:t>
            </a:r>
            <a:r>
              <a:rPr lang="ko-KR" altLang="en-US" sz="2400" dirty="0">
                <a:solidFill>
                  <a:srgbClr val="FF0000"/>
                </a:solidFill>
              </a:rPr>
              <a:t>왜 문제인가요</a:t>
            </a:r>
            <a:r>
              <a:rPr lang="en-US" altLang="ko-KR" sz="2400" dirty="0">
                <a:solidFill>
                  <a:srgbClr val="FF0000"/>
                </a:solidFill>
              </a:rPr>
              <a:t>??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거대한 의문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F72DC0FD-B062-48B3-83A6-1A81D25906FE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algn="ctr"/>
            <a:r>
              <a:rPr lang="en-US"/>
              <a:t>Park Dong-Ha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71519" y="2153265"/>
            <a:ext cx="3021514" cy="30215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86468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wipe/>
      </p:transition>
    </mc:Choice>
    <mc:Fallback xmlns="">
      <p:transition>
        <p:wip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3083450" y="3934054"/>
            <a:ext cx="6291799" cy="941583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ko-KR" altLang="en-US" dirty="0"/>
              <a:t>코드를 </a:t>
            </a:r>
            <a:r>
              <a:rPr lang="ko-KR" altLang="en-US" b="1" dirty="0"/>
              <a:t>바꾸고 싶은데 </a:t>
            </a:r>
            <a:r>
              <a:rPr lang="ko-KR" altLang="en-US" dirty="0"/>
              <a:t>바꿀 수가 없다</a:t>
            </a:r>
            <a:r>
              <a:rPr lang="en-US" altLang="ko-KR" dirty="0"/>
              <a:t>!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문제</a:t>
            </a:r>
            <a:r>
              <a:rPr lang="en-US" altLang="ko-KR" dirty="0"/>
              <a:t>: </a:t>
            </a:r>
            <a:r>
              <a:rPr lang="ko-KR" altLang="en-US" dirty="0"/>
              <a:t>뜻밖의 제약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F72DC0FD-B062-48B3-83A6-1A81D25906FE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algn="ctr"/>
            <a:r>
              <a:rPr lang="en-US"/>
              <a:t>Park Dong-Ha</a:t>
            </a:r>
          </a:p>
        </p:txBody>
      </p:sp>
      <p:sp>
        <p:nvSpPr>
          <p:cNvPr id="19" name="Content Placeholder 1"/>
          <p:cNvSpPr txBox="1">
            <a:spLocks/>
          </p:cNvSpPr>
          <p:nvPr/>
        </p:nvSpPr>
        <p:spPr>
          <a:xfrm>
            <a:off x="2877571" y="2326256"/>
            <a:ext cx="1645527" cy="9415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ko-KR" altLang="en-US" sz="3200" dirty="0">
                <a:solidFill>
                  <a:schemeClr val="accent6"/>
                </a:solidFill>
              </a:rPr>
              <a:t>기능</a:t>
            </a:r>
            <a:endParaRPr lang="en-US" sz="3200" dirty="0">
              <a:solidFill>
                <a:schemeClr val="accent6"/>
              </a:solidFill>
            </a:endParaRPr>
          </a:p>
        </p:txBody>
      </p:sp>
      <p:sp>
        <p:nvSpPr>
          <p:cNvPr id="20" name="Content Placeholder 1"/>
          <p:cNvSpPr txBox="1">
            <a:spLocks/>
          </p:cNvSpPr>
          <p:nvPr/>
        </p:nvSpPr>
        <p:spPr>
          <a:xfrm>
            <a:off x="4469898" y="2326256"/>
            <a:ext cx="1645527" cy="9415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ko-KR" altLang="en-US" sz="3200" dirty="0">
                <a:solidFill>
                  <a:schemeClr val="accent6"/>
                </a:solidFill>
              </a:rPr>
              <a:t>컨텐츠</a:t>
            </a:r>
            <a:endParaRPr lang="en-US" sz="3200" dirty="0">
              <a:solidFill>
                <a:schemeClr val="accent6"/>
              </a:solidFill>
            </a:endParaRPr>
          </a:p>
        </p:txBody>
      </p:sp>
      <p:sp>
        <p:nvSpPr>
          <p:cNvPr id="21" name="Content Placeholder 1"/>
          <p:cNvSpPr txBox="1">
            <a:spLocks/>
          </p:cNvSpPr>
          <p:nvPr/>
        </p:nvSpPr>
        <p:spPr>
          <a:xfrm>
            <a:off x="5877284" y="2326256"/>
            <a:ext cx="2297404" cy="9415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ko-KR" altLang="en-US" sz="3200" dirty="0">
                <a:solidFill>
                  <a:schemeClr val="accent6"/>
                </a:solidFill>
              </a:rPr>
              <a:t>성능</a:t>
            </a:r>
            <a:endParaRPr lang="en-US" sz="3200" dirty="0">
              <a:solidFill>
                <a:schemeClr val="accent6"/>
              </a:solidFill>
            </a:endParaRPr>
          </a:p>
        </p:txBody>
      </p:sp>
      <p:sp>
        <p:nvSpPr>
          <p:cNvPr id="22" name="Content Placeholder 1"/>
          <p:cNvSpPr txBox="1">
            <a:spLocks/>
          </p:cNvSpPr>
          <p:nvPr/>
        </p:nvSpPr>
        <p:spPr>
          <a:xfrm>
            <a:off x="7707754" y="2326256"/>
            <a:ext cx="1645527" cy="9415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ko-KR" altLang="en-US" sz="3200" dirty="0">
                <a:solidFill>
                  <a:schemeClr val="accent6"/>
                </a:solidFill>
              </a:rPr>
              <a:t>안정화</a:t>
            </a:r>
            <a:endParaRPr lang="en-US" sz="3200" dirty="0">
              <a:solidFill>
                <a:schemeClr val="accent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753169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wipe/>
      </p:transition>
    </mc:Choice>
    <mc:Fallback xmlns="">
      <p:transition>
        <p:wip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25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250"/>
                            </p:stCondLst>
                            <p:childTnLst>
                              <p:par>
                                <p:cTn id="1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25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25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750"/>
                            </p:stCondLst>
                            <p:childTnLst>
                              <p:par>
                                <p:cTn id="2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25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uild="p"/>
      <p:bldP spid="19" grpId="0"/>
      <p:bldP spid="20" grpId="0"/>
      <p:bldP spid="21" grpId="0"/>
      <p:bldP spid="22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5613567" y="2295083"/>
            <a:ext cx="5631735" cy="2652366"/>
          </a:xfrm>
        </p:spPr>
        <p:txBody>
          <a:bodyPr/>
          <a:lstStyle/>
          <a:p>
            <a:pPr marL="0" indent="0">
              <a:buNone/>
            </a:pPr>
            <a:r>
              <a:rPr lang="ko-KR" altLang="en-US" dirty="0"/>
              <a:t>플랫폼 제한</a:t>
            </a:r>
            <a:r>
              <a:rPr lang="en-US" altLang="ko-KR" dirty="0"/>
              <a:t>?</a:t>
            </a:r>
          </a:p>
          <a:p>
            <a:pPr marL="0" indent="0">
              <a:buNone/>
            </a:pPr>
            <a:r>
              <a:rPr lang="ko-KR" altLang="en-US" dirty="0"/>
              <a:t>성능</a:t>
            </a:r>
            <a:r>
              <a:rPr lang="en-US" altLang="ko-KR" dirty="0"/>
              <a:t>? Legacy? </a:t>
            </a:r>
          </a:p>
          <a:p>
            <a:pPr marL="0" indent="0">
              <a:buNone/>
            </a:pPr>
            <a:endParaRPr lang="en-US" altLang="ko-KR" dirty="0"/>
          </a:p>
          <a:p>
            <a:pPr marL="0" indent="0">
              <a:buNone/>
            </a:pPr>
            <a:r>
              <a:rPr lang="ko-KR" altLang="en-US" dirty="0">
                <a:solidFill>
                  <a:srgbClr val="FF0000"/>
                </a:solidFill>
              </a:rPr>
              <a:t>코드들의 </a:t>
            </a:r>
            <a:r>
              <a:rPr lang="ko-KR" altLang="en-US" sz="3600" dirty="0">
                <a:solidFill>
                  <a:srgbClr val="FF0000"/>
                </a:solidFill>
              </a:rPr>
              <a:t>결합</a:t>
            </a:r>
            <a:r>
              <a:rPr lang="en-US" altLang="ko-KR" sz="3600" dirty="0">
                <a:solidFill>
                  <a:srgbClr val="FF0000"/>
                </a:solidFill>
              </a:rPr>
              <a:t>?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왜 못 바꾸는 걸까</a:t>
            </a:r>
            <a:r>
              <a:rPr lang="en-US" altLang="ko-KR" dirty="0"/>
              <a:t>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F72DC0FD-B062-48B3-83A6-1A81D25906FE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algn="ctr"/>
            <a:r>
              <a:rPr lang="en-US"/>
              <a:t>Park Dong-Ha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67801" y="1802496"/>
            <a:ext cx="3028950" cy="3943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40675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wipe/>
      </p:transition>
    </mc:Choice>
    <mc:Fallback xmlns="">
      <p:transition>
        <p:wip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Custom 1">
      <a:dk1>
        <a:sysClr val="windowText" lastClr="000000"/>
      </a:dk1>
      <a:lt1>
        <a:sysClr val="window" lastClr="FFFFFF"/>
      </a:lt1>
      <a:dk2>
        <a:srgbClr val="632E62"/>
      </a:dk2>
      <a:lt2>
        <a:srgbClr val="EAE5EB"/>
      </a:lt2>
      <a:accent1>
        <a:srgbClr val="68217A"/>
      </a:accent1>
      <a:accent2>
        <a:srgbClr val="442359"/>
      </a:accent2>
      <a:accent3>
        <a:srgbClr val="3A904A"/>
      </a:accent3>
      <a:accent4>
        <a:srgbClr val="AD9178"/>
      </a:accent4>
      <a:accent5>
        <a:srgbClr val="FFFFFF"/>
      </a:accent5>
      <a:accent6>
        <a:srgbClr val="0072C6"/>
      </a:accent6>
      <a:hlink>
        <a:srgbClr val="0066FF"/>
      </a:hlink>
      <a:folHlink>
        <a:srgbClr val="666699"/>
      </a:folHlink>
    </a:clrScheme>
    <a:fontScheme name="CodeReport">
      <a:majorFont>
        <a:latin typeface="D2Coding"/>
        <a:ea typeface="NanumGothic"/>
        <a:cs typeface=""/>
      </a:majorFont>
      <a:minorFont>
        <a:latin typeface="D2Coding"/>
        <a:ea typeface="NanumGothic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1814</TotalTime>
  <Words>354</Words>
  <Application>Microsoft Office PowerPoint</Application>
  <PresentationFormat>Widescreen</PresentationFormat>
  <Paragraphs>134</Paragraphs>
  <Slides>18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4" baseType="lpstr">
      <vt:lpstr>D2Coding</vt:lpstr>
      <vt:lpstr>Calibri</vt:lpstr>
      <vt:lpstr>NanumGothic</vt:lpstr>
      <vt:lpstr>맑은 고딕</vt:lpstr>
      <vt:lpstr>Arial</vt:lpstr>
      <vt:lpstr>Office Theme</vt:lpstr>
      <vt:lpstr>Design  Pattern with</vt:lpstr>
      <vt:lpstr>참고 자료</vt:lpstr>
      <vt:lpstr>타입 설계의 어려움</vt:lpstr>
      <vt:lpstr>오늘의 이야기</vt:lpstr>
      <vt:lpstr>의존성?</vt:lpstr>
      <vt:lpstr>코드 의존성?</vt:lpstr>
      <vt:lpstr>거대한 의문</vt:lpstr>
      <vt:lpstr>문제: 뜻밖의 제약</vt:lpstr>
      <vt:lpstr>왜 못 바꾸는 걸까?</vt:lpstr>
      <vt:lpstr>결합의 문제?</vt:lpstr>
      <vt:lpstr>Java/C#</vt:lpstr>
      <vt:lpstr>그게 아닌 것 같은데</vt:lpstr>
      <vt:lpstr>Java/C#</vt:lpstr>
      <vt:lpstr>비용도 문제</vt:lpstr>
      <vt:lpstr>개발/테스트 비용</vt:lpstr>
      <vt:lpstr>Demo</vt:lpstr>
      <vt:lpstr>Reference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>C++ Design Pattern</dc:subject>
  <dc:creator>luncliff@gmail.com</dc:creator>
  <cp:keywords>C++</cp:keywords>
  <cp:lastModifiedBy>Park Dong Ha</cp:lastModifiedBy>
  <cp:revision>10</cp:revision>
  <dcterms:created xsi:type="dcterms:W3CDTF">2016-03-18T08:01:28Z</dcterms:created>
  <dcterms:modified xsi:type="dcterms:W3CDTF">2016-11-12T01:29:36Z</dcterms:modified>
  <cp:category>Technical</cp:category>
  <dc:language>English; Korean; C++;</dc:language>
</cp:coreProperties>
</file>

<file path=docProps/thumbnail.jpeg>
</file>